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7" r:id="rId2"/>
    <p:sldId id="321" r:id="rId3"/>
    <p:sldId id="279" r:id="rId4"/>
    <p:sldId id="294" r:id="rId5"/>
    <p:sldId id="312" r:id="rId6"/>
    <p:sldId id="280" r:id="rId7"/>
    <p:sldId id="314" r:id="rId8"/>
    <p:sldId id="315" r:id="rId9"/>
    <p:sldId id="349" r:id="rId10"/>
    <p:sldId id="296" r:id="rId11"/>
    <p:sldId id="297" r:id="rId12"/>
    <p:sldId id="317" r:id="rId13"/>
    <p:sldId id="282" r:id="rId14"/>
    <p:sldId id="299" r:id="rId15"/>
    <p:sldId id="300" r:id="rId16"/>
    <p:sldId id="333" r:id="rId17"/>
    <p:sldId id="341" r:id="rId18"/>
    <p:sldId id="301" r:id="rId19"/>
    <p:sldId id="318" r:id="rId20"/>
    <p:sldId id="336" r:id="rId21"/>
    <p:sldId id="340" r:id="rId22"/>
    <p:sldId id="307" r:id="rId23"/>
    <p:sldId id="308" r:id="rId24"/>
    <p:sldId id="344" r:id="rId25"/>
    <p:sldId id="342" r:id="rId26"/>
    <p:sldId id="346" r:id="rId27"/>
    <p:sldId id="311" r:id="rId28"/>
    <p:sldId id="348" r:id="rId29"/>
    <p:sldId id="324" r:id="rId30"/>
    <p:sldId id="325" r:id="rId31"/>
    <p:sldId id="327" r:id="rId32"/>
    <p:sldId id="347" r:id="rId33"/>
    <p:sldId id="284" r:id="rId34"/>
    <p:sldId id="293" r:id="rId35"/>
    <p:sldId id="291" r:id="rId36"/>
    <p:sldId id="316" r:id="rId37"/>
    <p:sldId id="350" r:id="rId38"/>
    <p:sldId id="351" r:id="rId39"/>
    <p:sldId id="352" r:id="rId40"/>
    <p:sldId id="292" r:id="rId41"/>
    <p:sldId id="329" r:id="rId42"/>
    <p:sldId id="328" r:id="rId43"/>
    <p:sldId id="332" r:id="rId44"/>
    <p:sldId id="330" r:id="rId45"/>
    <p:sldId id="335" r:id="rId46"/>
    <p:sldId id="353" r:id="rId47"/>
    <p:sldId id="354" r:id="rId48"/>
    <p:sldId id="319" r:id="rId49"/>
    <p:sldId id="338" r:id="rId50"/>
    <p:sldId id="339" r:id="rId51"/>
    <p:sldId id="343" r:id="rId52"/>
    <p:sldId id="345" r:id="rId53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orient="horz" pos="628" userDrawn="1">
          <p15:clr>
            <a:srgbClr val="A4A3A4"/>
          </p15:clr>
        </p15:guide>
        <p15:guide id="3" orient="horz" pos="3198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249" userDrawn="1">
          <p15:clr>
            <a:srgbClr val="A4A3A4"/>
          </p15:clr>
        </p15:guide>
        <p15:guide id="6" pos="5514" userDrawn="1">
          <p15:clr>
            <a:srgbClr val="A4A3A4"/>
          </p15:clr>
        </p15:guide>
        <p15:guide id="7" pos="447" userDrawn="1">
          <p15:clr>
            <a:srgbClr val="A4A3A4"/>
          </p15:clr>
        </p15:guide>
        <p15:guide id="8" pos="2832" userDrawn="1">
          <p15:clr>
            <a:srgbClr val="A4A3A4"/>
          </p15:clr>
        </p15:guide>
        <p15:guide id="9" pos="2925" userDrawn="1">
          <p15:clr>
            <a:srgbClr val="A4A3A4"/>
          </p15:clr>
        </p15:guide>
        <p15:guide id="10" pos="31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EAAAA"/>
    <a:srgbClr val="FF0000"/>
    <a:srgbClr val="FFCC66"/>
    <a:srgbClr val="FF9933"/>
    <a:srgbClr val="FF9900"/>
    <a:srgbClr val="82A49F"/>
    <a:srgbClr val="00FF00"/>
    <a:srgbClr val="0000FF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85143" autoAdjust="0"/>
  </p:normalViewPr>
  <p:slideViewPr>
    <p:cSldViewPr snapToObjects="1">
      <p:cViewPr>
        <p:scale>
          <a:sx n="125" d="100"/>
          <a:sy n="125" d="100"/>
        </p:scale>
        <p:origin x="187" y="-533"/>
      </p:cViewPr>
      <p:guideLst>
        <p:guide orient="horz" pos="1800"/>
        <p:guide orient="horz" pos="628"/>
        <p:guide orient="horz" pos="3198"/>
        <p:guide pos="2880"/>
        <p:guide pos="249"/>
        <p:guide pos="5514"/>
        <p:guide pos="447"/>
        <p:guide pos="2832"/>
        <p:guide pos="2925"/>
        <p:guide pos="31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>
        <p:scale>
          <a:sx n="75" d="100"/>
          <a:sy n="75" d="100"/>
        </p:scale>
        <p:origin x="-4056" y="-3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>
                <a:cs typeface="+mn-cs"/>
              </a:rPr>
              <a:t>KIT – Universität des Landes Baden-Württemberg und 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>
                <a:cs typeface="+mn-cs"/>
              </a:rPr>
              <a:t>nationales Forschungszentrum in der Helmholtz-Gemeinschaft</a:t>
            </a:r>
          </a:p>
        </p:txBody>
      </p:sp>
      <p:pic>
        <p:nvPicPr>
          <p:cNvPr id="13316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42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7B689B5-175B-49F2-A3B2-2C0A83E515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8128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FontTx/>
      <a:buBlip>
        <a:blip r:embed="rId2"/>
      </a:buBlip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628650" indent="-171450" algn="l" rtl="0" eaLnBrk="0" fontAlgn="base" hangingPunct="0">
      <a:spcBef>
        <a:spcPct val="30000"/>
      </a:spcBef>
      <a:spcAft>
        <a:spcPct val="0"/>
      </a:spcAft>
      <a:buFontTx/>
      <a:buBlip>
        <a:blip r:embed="rId2"/>
      </a:buBlip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85850" indent="-171450" algn="l" rtl="0" eaLnBrk="0" fontAlgn="base" hangingPunct="0">
      <a:spcBef>
        <a:spcPct val="30000"/>
      </a:spcBef>
      <a:spcAft>
        <a:spcPct val="0"/>
      </a:spcAft>
      <a:buFontTx/>
      <a:buBlip>
        <a:blip r:embed="rId2"/>
      </a:buBlip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43050" indent="-171450" algn="l" rtl="0" eaLnBrk="0" fontAlgn="base" hangingPunct="0">
      <a:spcBef>
        <a:spcPct val="30000"/>
      </a:spcBef>
      <a:spcAft>
        <a:spcPct val="0"/>
      </a:spcAft>
      <a:buFontTx/>
      <a:buBlip>
        <a:blip r:embed="rId2"/>
      </a:buBlip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00250" indent="-171450" algn="l" rtl="0" eaLnBrk="0" fontAlgn="base" hangingPunct="0">
      <a:spcBef>
        <a:spcPct val="30000"/>
      </a:spcBef>
      <a:spcAft>
        <a:spcPct val="0"/>
      </a:spcAft>
      <a:buFontTx/>
      <a:buBlip>
        <a:blip r:embed="rId2"/>
      </a:buBlip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,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depression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, potential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Dive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experiments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ablation</a:t>
            </a:r>
            <a:r>
              <a:rPr lang="de-DE" dirty="0"/>
              <a:t> </a:t>
            </a:r>
            <a:r>
              <a:rPr lang="de-DE" dirty="0" err="1"/>
              <a:t>studies</a:t>
            </a:r>
            <a:r>
              <a:rPr lang="de-DE" dirty="0"/>
              <a:t>,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SOTA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1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/>
              <a:t>it is tilted to one side and points downward to the right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70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58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09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66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074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29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55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803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87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…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WHO and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institutes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severe</a:t>
            </a:r>
            <a:r>
              <a:rPr lang="de-DE" dirty="0"/>
              <a:t> and </a:t>
            </a:r>
            <a:r>
              <a:rPr lang="de-DE" dirty="0" err="1"/>
              <a:t>severe</a:t>
            </a:r>
            <a:r>
              <a:rPr lang="de-DE" dirty="0"/>
              <a:t>, </a:t>
            </a:r>
            <a:r>
              <a:rPr lang="de-DE" dirty="0" err="1"/>
              <a:t>serious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a </a:t>
            </a:r>
            <a:r>
              <a:rPr lang="de-DE" dirty="0" err="1"/>
              <a:t>timely</a:t>
            </a:r>
            <a:r>
              <a:rPr lang="de-DE" dirty="0"/>
              <a:t> </a:t>
            </a:r>
            <a:r>
              <a:rPr lang="de-DE" dirty="0" err="1"/>
              <a:t>diagnosis</a:t>
            </a:r>
            <a:r>
              <a:rPr lang="de-DE" dirty="0"/>
              <a:t> and </a:t>
            </a:r>
            <a:r>
              <a:rPr lang="de-DE" dirty="0" err="1"/>
              <a:t>treatment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606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012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249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66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284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Tolerance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3%</a:t>
            </a:r>
          </a:p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195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501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720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119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811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4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…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Specifically</a:t>
            </a:r>
            <a:r>
              <a:rPr lang="de-DE" dirty="0"/>
              <a:t>,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multimodality</a:t>
            </a:r>
            <a:r>
              <a:rPr lang="de-DE" dirty="0"/>
              <a:t> </a:t>
            </a:r>
            <a:r>
              <a:rPr lang="de-DE" dirty="0" err="1"/>
              <a:t>approch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symptons</a:t>
            </a:r>
            <a:r>
              <a:rPr lang="de-DE" dirty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multi-modal </a:t>
            </a:r>
            <a:r>
              <a:rPr lang="de-DE" dirty="0" err="1"/>
              <a:t>model</a:t>
            </a:r>
            <a:r>
              <a:rPr lang="de-DE" dirty="0"/>
              <a:t> – </a:t>
            </a:r>
            <a:r>
              <a:rPr lang="de-DE" dirty="0" err="1"/>
              <a:t>yieds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cues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52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933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691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31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305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289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749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spectrogram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817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spectrogram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272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110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1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92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14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281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20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36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182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070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806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5301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4735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2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System score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depression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Visual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micro-facial</a:t>
            </a:r>
            <a:r>
              <a:rPr lang="de-DE" dirty="0"/>
              <a:t> </a:t>
            </a:r>
            <a:r>
              <a:rPr lang="de-DE" dirty="0" err="1"/>
              <a:t>experssion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Standard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depression</a:t>
            </a:r>
            <a:endParaRPr lang="de-DE" dirty="0"/>
          </a:p>
          <a:p>
            <a:pPr marL="0" indent="0">
              <a:buFont typeface="Arial" pitchFamily="34" charset="0"/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893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61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22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Fundamental score: PHQ-8 </a:t>
            </a:r>
            <a:r>
              <a:rPr lang="de-DE" dirty="0" err="1"/>
              <a:t>Subscores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8 </a:t>
            </a:r>
            <a:r>
              <a:rPr lang="de-DE" dirty="0" err="1"/>
              <a:t>classes</a:t>
            </a:r>
            <a:r>
              <a:rPr lang="de-DE" dirty="0"/>
              <a:t>,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depression</a:t>
            </a:r>
            <a:r>
              <a:rPr lang="de-DE" dirty="0"/>
              <a:t> </a:t>
            </a:r>
            <a:r>
              <a:rPr lang="de-DE" dirty="0" err="1"/>
              <a:t>symptoms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After interview,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subscores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and </a:t>
            </a:r>
            <a:r>
              <a:rPr lang="de-DE" dirty="0" err="1"/>
              <a:t>summed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10, Threshold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score, </a:t>
            </a:r>
            <a:r>
              <a:rPr lang="de-DE" dirty="0" err="1"/>
              <a:t>classification</a:t>
            </a:r>
            <a:r>
              <a:rPr lang="de-DE" dirty="0"/>
              <a:t>/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PHQ-8</a:t>
            </a:r>
            <a:r>
              <a:rPr lang="zh-TW" altLang="en-US" dirty="0"/>
              <a:t> </a:t>
            </a:r>
            <a:r>
              <a:rPr lang="en-US" altLang="zh-TW" dirty="0" err="1"/>
              <a:t>Subscores</a:t>
            </a:r>
            <a:r>
              <a:rPr lang="en-US" altLang="zh-TW" dirty="0"/>
              <a:t> as predicted score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53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Video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micro-facial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Video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speeded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 -&gt; Change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fkps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subtle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Conversation</a:t>
            </a:r>
            <a:r>
              <a:rPr lang="de-DE" dirty="0"/>
              <a:t> </a:t>
            </a:r>
            <a:r>
              <a:rPr lang="de-DE" dirty="0" err="1"/>
              <a:t>transcribed</a:t>
            </a:r>
            <a:r>
              <a:rPr lang="de-DE" dirty="0"/>
              <a:t> at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timestamps</a:t>
            </a:r>
            <a:r>
              <a:rPr lang="de-DE" dirty="0"/>
              <a:t> and </a:t>
            </a:r>
            <a:r>
              <a:rPr lang="de-DE" dirty="0" err="1"/>
              <a:t>speaker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silence-suppressed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participant</a:t>
            </a:r>
            <a:endParaRPr lang="de-DE" dirty="0"/>
          </a:p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19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and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effective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0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B689B5-175B-49F2-A3B2-2C0A83E515DA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34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" y="2713484"/>
            <a:ext cx="9035200" cy="2829503"/>
          </a:xfrm>
          <a:prstGeom prst="round2DiagRect">
            <a:avLst>
              <a:gd name="adj1" fmla="val 0"/>
              <a:gd name="adj2" fmla="val 6362"/>
            </a:avLst>
          </a:prstGeom>
        </p:spPr>
      </p:pic>
      <p:sp>
        <p:nvSpPr>
          <p:cNvPr id="9" name="Freihandform 8"/>
          <p:cNvSpPr/>
          <p:nvPr userDrawn="1"/>
        </p:nvSpPr>
        <p:spPr>
          <a:xfrm>
            <a:off x="0" y="0"/>
            <a:ext cx="9144000" cy="5716800"/>
          </a:xfrm>
          <a:custGeom>
            <a:avLst/>
            <a:gdLst>
              <a:gd name="connsiteX0" fmla="*/ 108000 w 9144000"/>
              <a:gd name="connsiteY0" fmla="*/ 108000 h 5716800"/>
              <a:gd name="connsiteX1" fmla="*/ 108000 w 9144000"/>
              <a:gd name="connsiteY1" fmla="*/ 5140802 h 5716800"/>
              <a:gd name="connsiteX2" fmla="*/ 287998 w 9144000"/>
              <a:gd name="connsiteY2" fmla="*/ 5320800 h 5716800"/>
              <a:gd name="connsiteX3" fmla="*/ 9036000 w 9144000"/>
              <a:gd name="connsiteY3" fmla="*/ 5320800 h 5716800"/>
              <a:gd name="connsiteX4" fmla="*/ 9036000 w 9144000"/>
              <a:gd name="connsiteY4" fmla="*/ 287998 h 5716800"/>
              <a:gd name="connsiteX5" fmla="*/ 8856002 w 9144000"/>
              <a:gd name="connsiteY5" fmla="*/ 108000 h 5716800"/>
              <a:gd name="connsiteX6" fmla="*/ 0 w 9144000"/>
              <a:gd name="connsiteY6" fmla="*/ 0 h 5716800"/>
              <a:gd name="connsiteX7" fmla="*/ 9144000 w 9144000"/>
              <a:gd name="connsiteY7" fmla="*/ 0 h 5716800"/>
              <a:gd name="connsiteX8" fmla="*/ 9144000 w 9144000"/>
              <a:gd name="connsiteY8" fmla="*/ 5716800 h 5716800"/>
              <a:gd name="connsiteX9" fmla="*/ 0 w 9144000"/>
              <a:gd name="connsiteY9" fmla="*/ 5716800 h 57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716800">
                <a:moveTo>
                  <a:pt x="108000" y="108000"/>
                </a:moveTo>
                <a:lnTo>
                  <a:pt x="108000" y="5140802"/>
                </a:lnTo>
                <a:cubicBezTo>
                  <a:pt x="108000" y="5240212"/>
                  <a:pt x="188588" y="5320800"/>
                  <a:pt x="287998" y="5320800"/>
                </a:cubicBezTo>
                <a:lnTo>
                  <a:pt x="9036000" y="5320800"/>
                </a:lnTo>
                <a:lnTo>
                  <a:pt x="9036000" y="287998"/>
                </a:lnTo>
                <a:cubicBezTo>
                  <a:pt x="9036000" y="188588"/>
                  <a:pt x="8955412" y="108000"/>
                  <a:pt x="8856002" y="1080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716800"/>
                </a:lnTo>
                <a:lnTo>
                  <a:pt x="0" y="571680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7308000" y="5400000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sz="1600" b="1" dirty="0">
                <a:solidFill>
                  <a:schemeClr val="tx1"/>
                </a:solidFill>
                <a:cs typeface="+mn-cs"/>
              </a:rPr>
              <a:t>www.iiit.kit.edu</a:t>
            </a:r>
          </a:p>
        </p:txBody>
      </p:sp>
      <p:sp>
        <p:nvSpPr>
          <p:cNvPr id="16" name="Text Box 14"/>
          <p:cNvSpPr txBox="1">
            <a:spLocks noChangeArrowheads="1"/>
          </p:cNvSpPr>
          <p:nvPr userDrawn="1"/>
        </p:nvSpPr>
        <p:spPr bwMode="auto">
          <a:xfrm>
            <a:off x="108000" y="5457600"/>
            <a:ext cx="3670300" cy="12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30" dirty="0"/>
              <a:t>KIT – Die Forschungsuniversität in der Helmholtz-Gemeinschaft</a:t>
            </a:r>
          </a:p>
        </p:txBody>
      </p:sp>
      <p:pic>
        <p:nvPicPr>
          <p:cNvPr id="17" name="Picture 1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0" y="360000"/>
            <a:ext cx="1638000" cy="7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1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8" y="282600"/>
            <a:ext cx="268443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79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1020000"/>
            <a:ext cx="8356600" cy="4078553"/>
          </a:xfrm>
        </p:spPr>
        <p:txBody>
          <a:bodyPr/>
          <a:lstStyle>
            <a:lvl1pPr marL="261927" marR="0" indent="-261927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 sz="1667" baseline="0"/>
            </a:lvl1pPr>
            <a:lvl2pPr marL="658786" marR="0" indent="-261927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 sz="1500"/>
            </a:lvl2pPr>
            <a:lvl3pPr marL="1008022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  <a:defRPr sz="1333"/>
            </a:lvl3pPr>
            <a:lvl4pPr marL="1381070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lvl4pPr>
            <a:lvl5pPr marL="1746180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lvl5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8546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364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4102100" cy="4078552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020000"/>
            <a:ext cx="4102100" cy="4078552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0880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000" y="1812396"/>
            <a:ext cx="4040188" cy="329274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1667"/>
            </a:lvl1pPr>
            <a:lvl2pPr>
              <a:defRPr sz="1500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743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8227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25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3"/>
          </a:xfrm>
        </p:spPr>
        <p:txBody>
          <a:bodyPr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7633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342000"/>
            <a:ext cx="69119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97479"/>
            <a:ext cx="8356600" cy="407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Freihandform 14"/>
          <p:cNvSpPr/>
          <p:nvPr userDrawn="1"/>
        </p:nvSpPr>
        <p:spPr>
          <a:xfrm>
            <a:off x="0" y="0"/>
            <a:ext cx="9144000" cy="5716800"/>
          </a:xfrm>
          <a:custGeom>
            <a:avLst/>
            <a:gdLst>
              <a:gd name="connsiteX0" fmla="*/ 108000 w 9144000"/>
              <a:gd name="connsiteY0" fmla="*/ 108000 h 5716800"/>
              <a:gd name="connsiteX1" fmla="*/ 108000 w 9144000"/>
              <a:gd name="connsiteY1" fmla="*/ 5140802 h 5716800"/>
              <a:gd name="connsiteX2" fmla="*/ 287998 w 9144000"/>
              <a:gd name="connsiteY2" fmla="*/ 5320800 h 5716800"/>
              <a:gd name="connsiteX3" fmla="*/ 9036000 w 9144000"/>
              <a:gd name="connsiteY3" fmla="*/ 5320800 h 5716800"/>
              <a:gd name="connsiteX4" fmla="*/ 9036000 w 9144000"/>
              <a:gd name="connsiteY4" fmla="*/ 287998 h 5716800"/>
              <a:gd name="connsiteX5" fmla="*/ 8856002 w 9144000"/>
              <a:gd name="connsiteY5" fmla="*/ 108000 h 5716800"/>
              <a:gd name="connsiteX6" fmla="*/ 0 w 9144000"/>
              <a:gd name="connsiteY6" fmla="*/ 0 h 5716800"/>
              <a:gd name="connsiteX7" fmla="*/ 9144000 w 9144000"/>
              <a:gd name="connsiteY7" fmla="*/ 0 h 5716800"/>
              <a:gd name="connsiteX8" fmla="*/ 9144000 w 9144000"/>
              <a:gd name="connsiteY8" fmla="*/ 5716800 h 5716800"/>
              <a:gd name="connsiteX9" fmla="*/ 0 w 9144000"/>
              <a:gd name="connsiteY9" fmla="*/ 5716800 h 57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716800">
                <a:moveTo>
                  <a:pt x="108000" y="108000"/>
                </a:moveTo>
                <a:lnTo>
                  <a:pt x="108000" y="5140802"/>
                </a:lnTo>
                <a:cubicBezTo>
                  <a:pt x="108000" y="5240212"/>
                  <a:pt x="188588" y="5320800"/>
                  <a:pt x="287998" y="5320800"/>
                </a:cubicBezTo>
                <a:lnTo>
                  <a:pt x="9036000" y="5320800"/>
                </a:lnTo>
                <a:lnTo>
                  <a:pt x="9036000" y="287998"/>
                </a:lnTo>
                <a:cubicBezTo>
                  <a:pt x="9036000" y="188588"/>
                  <a:pt x="8955412" y="108000"/>
                  <a:pt x="8856002" y="10800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716800"/>
                </a:lnTo>
                <a:lnTo>
                  <a:pt x="0" y="571680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3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24000"/>
            <a:ext cx="1080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1547664" y="5335200"/>
            <a:ext cx="4752528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900" dirty="0"/>
              <a:t>Ping-Cheng Wei </a:t>
            </a:r>
            <a:r>
              <a:rPr lang="de-DE" altLang="de-DE" sz="900" dirty="0"/>
              <a:t>–</a:t>
            </a:r>
            <a:r>
              <a:rPr lang="de-DE" sz="900" dirty="0"/>
              <a:t> </a:t>
            </a:r>
            <a:r>
              <a:rPr lang="en-US" sz="900" dirty="0"/>
              <a:t>Deep Learning-based Multi-modal Depression Estimation</a:t>
            </a:r>
            <a:endParaRPr lang="de-DE" sz="900" dirty="0"/>
          </a:p>
        </p:txBody>
      </p:sp>
      <p:sp>
        <p:nvSpPr>
          <p:cNvPr id="18" name="Rechteck 11"/>
          <p:cNvSpPr>
            <a:spLocks noChangeArrowheads="1"/>
          </p:cNvSpPr>
          <p:nvPr userDrawn="1"/>
        </p:nvSpPr>
        <p:spPr bwMode="auto">
          <a:xfrm>
            <a:off x="756000" y="5335200"/>
            <a:ext cx="8636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0"/>
          <a:lstStyle/>
          <a:p>
            <a:fld id="{713DE781-AF5E-409E-9EB3-02647C894CD8}" type="datetime1">
              <a:rPr lang="de-DE" sz="900"/>
              <a:pPr/>
              <a:t>06.05.2022</a:t>
            </a:fld>
            <a:endParaRPr lang="de-DE" sz="900" dirty="0"/>
          </a:p>
        </p:txBody>
      </p:sp>
      <p:pic>
        <p:nvPicPr>
          <p:cNvPr id="19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00" y="5364000"/>
            <a:ext cx="1657966" cy="307272"/>
          </a:xfrm>
          <a:prstGeom prst="rect">
            <a:avLst/>
          </a:prstGeom>
        </p:spPr>
      </p:pic>
      <p:cxnSp>
        <p:nvCxnSpPr>
          <p:cNvPr id="20" name="Gerade Verbindung 11"/>
          <p:cNvCxnSpPr/>
          <p:nvPr userDrawn="1"/>
        </p:nvCxnSpPr>
        <p:spPr>
          <a:xfrm>
            <a:off x="107947" y="5317200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1"/>
          <p:cNvSpPr txBox="1">
            <a:spLocks noChangeArrowheads="1"/>
          </p:cNvSpPr>
          <p:nvPr userDrawn="1"/>
        </p:nvSpPr>
        <p:spPr bwMode="auto">
          <a:xfrm>
            <a:off x="324000" y="5335200"/>
            <a:ext cx="325438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59F1510-FA24-4CE3-A5E0-7D3014902EE0}" type="slidenum">
              <a:rPr lang="de-DE" sz="900" b="1">
                <a:cs typeface="+mn-cs"/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de-DE" sz="900" b="1" dirty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6" r:id="rId8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85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76197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14295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523939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261927" indent="-261927" algn="l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12"/>
        </a:buBlip>
        <a:defRPr sz="1667" baseline="0">
          <a:solidFill>
            <a:schemeClr val="tx1"/>
          </a:solidFill>
          <a:latin typeface="+mn-lt"/>
          <a:ea typeface="+mn-ea"/>
          <a:cs typeface="+mn-cs"/>
        </a:defRPr>
      </a:lvl1pPr>
      <a:lvl2pPr marL="658786" indent="-261927" algn="l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13"/>
        </a:buBlip>
        <a:defRPr>
          <a:solidFill>
            <a:schemeClr val="tx1"/>
          </a:solidFill>
          <a:latin typeface="+mn-lt"/>
        </a:defRPr>
      </a:lvl2pPr>
      <a:lvl3pPr marL="1008022" indent="-230178" algn="l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14"/>
        </a:buBlip>
        <a:defRPr sz="1333">
          <a:solidFill>
            <a:schemeClr val="tx1"/>
          </a:solidFill>
          <a:latin typeface="+mn-lt"/>
        </a:defRPr>
      </a:lvl3pPr>
      <a:lvl4pPr marL="1381070" indent="-230178" algn="l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14"/>
        </a:buBlip>
        <a:defRPr sz="1333">
          <a:solidFill>
            <a:schemeClr val="tx1"/>
          </a:solidFill>
          <a:latin typeface="+mn-lt"/>
        </a:defRPr>
      </a:lvl4pPr>
      <a:lvl5pPr marL="1746180" indent="-230178" algn="l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14"/>
        </a:buBlip>
        <a:defRPr sz="1333">
          <a:solidFill>
            <a:schemeClr val="tx1"/>
          </a:solidFill>
          <a:latin typeface="+mn-lt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167">
          <a:solidFill>
            <a:schemeClr val="tx1"/>
          </a:solidFill>
          <a:latin typeface="+mn-lt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167">
          <a:solidFill>
            <a:schemeClr val="tx1"/>
          </a:solidFill>
          <a:latin typeface="+mn-lt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167">
          <a:solidFill>
            <a:schemeClr val="tx1"/>
          </a:solidFill>
          <a:latin typeface="+mn-lt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167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depress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dreamstime.com/symptome-einer-depression-und-infografik-f%C3%BCr-menschen-mit-psychischen-problemen-traurige-frau-verzweiflung-stress-einsamkeit-image15866878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fhub.dev/google/universal-sentence-encoder-large/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6000" y="1332000"/>
            <a:ext cx="8568488" cy="60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US" sz="2400" b="1" dirty="0"/>
              <a:t>Deep Learning-based Multi-modal Depression Estimation</a:t>
            </a:r>
            <a:br>
              <a:rPr lang="de-DE" sz="2167" b="1" dirty="0"/>
            </a:br>
            <a:r>
              <a:rPr lang="en-US" sz="2000" b="1" dirty="0"/>
              <a:t>using Knowledge from Micro-facial Expressions &amp; Audio &amp; Text</a:t>
            </a:r>
            <a:endParaRPr lang="de-DE" sz="2000" b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6000" y="2088000"/>
            <a:ext cx="4860076" cy="51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de-DE" sz="1600" b="1" dirty="0">
                <a:solidFill>
                  <a:srgbClr val="000000"/>
                </a:solidFill>
              </a:rPr>
              <a:t>Bachelor Thesis Final Talk – Ping-Cheng Wei</a:t>
            </a:r>
          </a:p>
          <a:p>
            <a:r>
              <a:rPr lang="de-DE" sz="1600" b="1" dirty="0">
                <a:solidFill>
                  <a:srgbClr val="000000"/>
                </a:solidFill>
              </a:rPr>
              <a:t>Supervisor: </a:t>
            </a:r>
            <a:r>
              <a:rPr lang="de-DE" sz="1600" b="1" dirty="0" err="1">
                <a:solidFill>
                  <a:srgbClr val="000000"/>
                </a:solidFill>
              </a:rPr>
              <a:t>M.Sc</a:t>
            </a:r>
            <a:r>
              <a:rPr lang="de-DE" sz="1600" b="1" dirty="0">
                <a:solidFill>
                  <a:srgbClr val="000000"/>
                </a:solidFill>
              </a:rPr>
              <a:t>. </a:t>
            </a:r>
            <a:r>
              <a:rPr lang="de-DE" sz="1600" b="1" dirty="0" err="1">
                <a:solidFill>
                  <a:srgbClr val="000000"/>
                </a:solidFill>
              </a:rPr>
              <a:t>Kunyu</a:t>
            </a:r>
            <a:r>
              <a:rPr lang="de-DE" sz="1600" b="1" dirty="0">
                <a:solidFill>
                  <a:srgbClr val="000000"/>
                </a:solidFill>
              </a:rPr>
              <a:t> Peng, Dr. Alina </a:t>
            </a:r>
            <a:r>
              <a:rPr lang="de-DE" sz="1600" b="1" dirty="0" err="1">
                <a:solidFill>
                  <a:srgbClr val="000000"/>
                </a:solidFill>
              </a:rPr>
              <a:t>Roitberg</a:t>
            </a:r>
            <a:r>
              <a:rPr lang="de-DE" sz="1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D8F0FE-53F1-4F69-AFC4-EE2885813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108" y="2088211"/>
            <a:ext cx="3492388" cy="51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de-DE" sz="1600" b="1" dirty="0">
                <a:solidFill>
                  <a:srgbClr val="000000"/>
                </a:solidFill>
              </a:rPr>
              <a:t>Referent: Prof. Michael Heizmann</a:t>
            </a:r>
          </a:p>
          <a:p>
            <a:r>
              <a:rPr lang="de-DE" sz="1600" b="1" dirty="0">
                <a:solidFill>
                  <a:srgbClr val="000000"/>
                </a:solidFill>
              </a:rPr>
              <a:t>                 Prof. Rainer Stiefelhagen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C602AB1-036A-4274-AC1A-DE5891E97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64" y="337220"/>
            <a:ext cx="1972604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Depression Dataset – Audio Data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8280456" cy="4285772"/>
          </a:xfrm>
        </p:spPr>
        <p:txBody>
          <a:bodyPr wrap="square" anchor="t">
            <a:normAutofit lnSpcReduction="10000"/>
          </a:bodyPr>
          <a:lstStyle/>
          <a:p>
            <a:r>
              <a:rPr lang="en-US" altLang="zh-TW" dirty="0"/>
              <a:t>Transform raw audio signal to more informative data format → Mel spectrogram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Exploiting online software tool [17] to convert a voice to contrary gender for gender balancing and </a:t>
            </a:r>
            <a:r>
              <a:rPr lang="en-US" altLang="zh-TW" b="1" dirty="0"/>
              <a:t>generating a new audio dataset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18E8C56-0591-48B4-B788-4F7F9C03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1" y="1309328"/>
            <a:ext cx="7254574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4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Depression Dataset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Potential Problems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Small size dataset, causing a hard time to train a representative model</a:t>
                </a:r>
              </a:p>
              <a:p>
                <a:pPr lvl="1"/>
                <a:r>
                  <a:rPr lang="en-US" altLang="zh-TW" dirty="0"/>
                  <a:t>142 Participants in training dataset</a:t>
                </a:r>
              </a:p>
              <a:p>
                <a:r>
                  <a:rPr lang="en-US" altLang="zh-TW" dirty="0"/>
                  <a:t>Applying sliding window technique to clip the data and increase the dataset size</a:t>
                </a:r>
              </a:p>
              <a:p>
                <a:pPr lvl="1"/>
                <a:r>
                  <a:rPr lang="en-US" altLang="zh-TW" sz="1667" dirty="0"/>
                  <a:t>Window size: </a:t>
                </a:r>
                <a14:m>
                  <m:oMath xmlns:m="http://schemas.openxmlformats.org/officeDocument/2006/math">
                    <m:r>
                      <a:rPr lang="en-US" altLang="zh-TW" sz="1667" i="1" dirty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zh-TW" sz="1667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67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800" dirty="0"/>
                  <a:t>→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1800 samples</a:t>
                </a:r>
              </a:p>
              <a:p>
                <a:pPr lvl="1"/>
                <a:r>
                  <a:rPr lang="en-US" altLang="zh-TW" sz="1667" dirty="0"/>
                  <a:t>Overlap size: </a:t>
                </a:r>
                <a14:m>
                  <m:oMath xmlns:m="http://schemas.openxmlformats.org/officeDocument/2006/math">
                    <m:r>
                      <a:rPr lang="en-US" altLang="zh-TW" sz="1667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667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1667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1800" dirty="0"/>
                  <a:t>→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300 samples</a:t>
                </a:r>
                <a:endParaRPr lang="en-US" altLang="zh-TW" sz="1667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9F7059-99D1-4A0A-9B67-B1DF75524F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1834" r="25194" b="10722"/>
          <a:stretch/>
        </p:blipFill>
        <p:spPr>
          <a:xfrm>
            <a:off x="469900" y="2827947"/>
            <a:ext cx="4102100" cy="1649733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accent3"/>
            </a:extrusionClr>
          </a:sp3d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8F49B20-879F-4563-AD98-C385FEF69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2101416"/>
            <a:ext cx="4179887" cy="31349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320471-2DB2-4495-ABB7-BCB7B8D438AB}"/>
              </a:ext>
            </a:extLst>
          </p:cNvPr>
          <p:cNvSpPr/>
          <p:nvPr/>
        </p:nvSpPr>
        <p:spPr>
          <a:xfrm>
            <a:off x="431540" y="2749489"/>
            <a:ext cx="1152128" cy="18002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8CB5A1-608B-4155-BB73-5B9B45EE355F}"/>
              </a:ext>
            </a:extLst>
          </p:cNvPr>
          <p:cNvSpPr/>
          <p:nvPr/>
        </p:nvSpPr>
        <p:spPr>
          <a:xfrm>
            <a:off x="1367644" y="2749489"/>
            <a:ext cx="1152128" cy="18002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ABAE93-B67C-487B-AD42-EEDC6A964237}"/>
              </a:ext>
            </a:extLst>
          </p:cNvPr>
          <p:cNvSpPr/>
          <p:nvPr/>
        </p:nvSpPr>
        <p:spPr>
          <a:xfrm>
            <a:off x="2275392" y="2749489"/>
            <a:ext cx="1152128" cy="18002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C4D63C6-C323-4327-840D-461EDA224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15" y="1093304"/>
            <a:ext cx="4032253" cy="3312368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Depression Dataset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Potential Problems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4392736" cy="407855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Imbalance dataset between non-depressed and depressed participants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altLang="zh-TW" sz="1600" dirty="0"/>
              <a:t>Utilizing weighted random sampler in PyTorch to equally load the data from each class </a:t>
            </a:r>
          </a:p>
          <a:p>
            <a:r>
              <a:rPr lang="en-US" altLang="zh-TW" sz="1600" dirty="0"/>
              <a:t>Applying weighted loss function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63B14CBD-40F1-4850-9243-098A2F15E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90458"/>
              </p:ext>
            </p:extLst>
          </p:nvPr>
        </p:nvGraphicFramePr>
        <p:xfrm>
          <a:off x="562072" y="1849388"/>
          <a:ext cx="40233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40470871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200029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5080027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9161332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Female (F)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Male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Total F+M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4002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ND</a:t>
                      </a:r>
                      <a:endParaRPr lang="en-US" sz="12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 (28%)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 (42%)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 (70%)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0181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D</a:t>
                      </a:r>
                      <a:endParaRPr lang="en-US" sz="12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(17%)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 (13%)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43 (30%)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048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Total ND+D</a:t>
                      </a:r>
                      <a:endParaRPr lang="en-US" sz="12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 (45%)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79 (55%)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142 (100%)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547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81F20E-36DA-489F-AC70-8F09CAE43081}"/>
              </a:ext>
            </a:extLst>
          </p:cNvPr>
          <p:cNvSpPr/>
          <p:nvPr/>
        </p:nvSpPr>
        <p:spPr>
          <a:xfrm>
            <a:off x="3599892" y="2150845"/>
            <a:ext cx="972108" cy="52663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E0333-5E4C-4563-8888-33445CA2EF67}"/>
              </a:ext>
            </a:extLst>
          </p:cNvPr>
          <p:cNvSpPr/>
          <p:nvPr/>
        </p:nvSpPr>
        <p:spPr>
          <a:xfrm>
            <a:off x="1619548" y="2683351"/>
            <a:ext cx="1872332" cy="26331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12020"/>
            <a:ext cx="6911975" cy="468313"/>
          </a:xfrm>
        </p:spPr>
        <p:txBody>
          <a:bodyPr/>
          <a:lstStyle/>
          <a:p>
            <a:r>
              <a:rPr lang="de-DE" dirty="0"/>
              <a:t>Dataset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8356600" cy="4213764"/>
              </a:xfrm>
            </p:spPr>
            <p:txBody>
              <a:bodyPr/>
              <a:lstStyle/>
              <a:p>
                <a:r>
                  <a:rPr lang="en-US" altLang="zh-TW" dirty="0"/>
                  <a:t>Clipped dataset</a:t>
                </a:r>
              </a:p>
              <a:p>
                <a:pPr lvl="1"/>
                <a:r>
                  <a:rPr lang="en-US" altLang="zh-TW" dirty="0"/>
                  <a:t>Applying sliding window technique to increase the size of dataset</a:t>
                </a:r>
              </a:p>
              <a:p>
                <a:pPr lvl="2"/>
                <a:r>
                  <a:rPr lang="en-US" altLang="zh-TW" dirty="0"/>
                  <a:t>Window size: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, Overlap size: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Loading the dataset based on clipped data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Success</a:t>
                </a:r>
                <a:r>
                  <a:rPr lang="en-US" altLang="zh-TW" dirty="0"/>
                  <a:t> in all experiments</a:t>
                </a:r>
              </a:p>
              <a:p>
                <a:r>
                  <a:rPr lang="en-US" altLang="zh-TW" dirty="0"/>
                  <a:t>Audio dataset</a:t>
                </a:r>
              </a:p>
              <a:p>
                <a:pPr lvl="1"/>
                <a:r>
                  <a:rPr lang="en-US" altLang="zh-TW" dirty="0"/>
                  <a:t>To further improve the performance of backbone model of audio feature extractor by exploiting gender-balanced audio dataset</a:t>
                </a:r>
              </a:p>
              <a:p>
                <a:pPr lvl="1"/>
                <a:r>
                  <a:rPr lang="en-US" altLang="zh-TW" dirty="0"/>
                  <a:t>Applying sliding window technique and loading the dataset based on clipped data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Showing significant improvement</a:t>
                </a:r>
                <a:r>
                  <a:rPr lang="en-US" altLang="zh-TW" dirty="0"/>
                  <a:t> </a:t>
                </a:r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8356600" cy="4213764"/>
              </a:xfrm>
              <a:blipFill>
                <a:blip r:embed="rId3"/>
                <a:stretch>
                  <a:fillRect l="-73" t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2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– Sub-Attentional ConvBiLSTM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backbone based on “DepAudioNet” [10]</a:t>
            </a:r>
          </a:p>
          <a:p>
            <a:pPr lvl="1"/>
            <a:r>
              <a:rPr lang="en-US" altLang="zh-TW" dirty="0"/>
              <a:t> Convolution layer + BiLSTM layer + FC layer as feature extractor</a:t>
            </a:r>
          </a:p>
          <a:p>
            <a:r>
              <a:rPr lang="en-US" altLang="zh-TW" dirty="0"/>
              <a:t>Late fusion with 8 different attentional fusion layers </a:t>
            </a:r>
            <a:r>
              <a:rPr lang="zh-TW" altLang="en-US" dirty="0"/>
              <a:t>→ </a:t>
            </a:r>
            <a:r>
              <a:rPr lang="en-US" altLang="zh-TW" dirty="0"/>
              <a:t>Sub-Attentional Fusion</a:t>
            </a:r>
          </a:p>
          <a:p>
            <a:r>
              <a:rPr lang="en-US" altLang="zh-TW" dirty="0"/>
              <a:t>Predicting the PHQ-Subscores by utilizing 8 classification heads</a:t>
            </a:r>
          </a:p>
          <a:p>
            <a:r>
              <a:rPr lang="en-US" altLang="zh-TW" dirty="0"/>
              <a:t>Calculating the final PHQ-8 Score and PHQ-8 Binary of MDD according to definition 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CA595F-8DC0-43A1-9497-8D852C33C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2" y="2497460"/>
            <a:ext cx="8657196" cy="2825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BD4485-3D3B-444A-9C86-B37408745C1D}"/>
              </a:ext>
            </a:extLst>
          </p:cNvPr>
          <p:cNvSpPr/>
          <p:nvPr/>
        </p:nvSpPr>
        <p:spPr>
          <a:xfrm>
            <a:off x="1561826" y="3399848"/>
            <a:ext cx="3024336" cy="9144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B8949-596B-449C-A95A-A7CFE3120770}"/>
              </a:ext>
            </a:extLst>
          </p:cNvPr>
          <p:cNvSpPr/>
          <p:nvPr/>
        </p:nvSpPr>
        <p:spPr>
          <a:xfrm>
            <a:off x="5795808" y="3054132"/>
            <a:ext cx="2196572" cy="178358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– Attentional ConvBiLSTM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Shifting fusion layer out of classification head </a:t>
            </a:r>
          </a:p>
          <a:p>
            <a:r>
              <a:rPr lang="en-US" altLang="zh-TW" dirty="0"/>
              <a:t>Only one attentional fusion layer for late fusion </a:t>
            </a:r>
            <a:r>
              <a:rPr lang="zh-TW" altLang="en-US" dirty="0"/>
              <a:t>→ </a:t>
            </a:r>
            <a:r>
              <a:rPr lang="en-US" altLang="zh-TW" dirty="0"/>
              <a:t>Attentional Fusion</a:t>
            </a:r>
          </a:p>
          <a:p>
            <a:endParaRPr lang="de-DE" altLang="zh-TW" dirty="0"/>
          </a:p>
          <a:p>
            <a:endParaRPr lang="en-US" altLang="zh-TW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AFDD5D-1871-48FF-A7A0-CF95C3C70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3" y="2029408"/>
            <a:ext cx="8589734" cy="2825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B63F1-D35F-46FD-AE82-7A0CCD7A5B6B}"/>
              </a:ext>
            </a:extLst>
          </p:cNvPr>
          <p:cNvSpPr/>
          <p:nvPr/>
        </p:nvSpPr>
        <p:spPr>
          <a:xfrm>
            <a:off x="5832140" y="2530145"/>
            <a:ext cx="2088232" cy="187767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– Attentional Fusion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8356600" cy="4249768"/>
              </a:xfrm>
            </p:spPr>
            <p:txBody>
              <a:bodyPr/>
              <a:lstStyle/>
              <a:p>
                <a:r>
                  <a:rPr lang="en-US" altLang="zh-TW" dirty="0"/>
                  <a:t>Concatenating extracted features to form a grayscale-like feature map: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Applying weighting fusion method inspired by [25]</a:t>
                </a:r>
              </a:p>
              <a:p>
                <a:pPr lvl="1"/>
                <a:r>
                  <a:rPr lang="en-US" altLang="zh-TW" dirty="0"/>
                  <a:t>CNN layer</a:t>
                </a:r>
              </a:p>
              <a:p>
                <a:pPr lvl="1"/>
                <a:r>
                  <a:rPr lang="en-US" altLang="zh-TW" dirty="0"/>
                  <a:t>Attention block: global attention + local attention 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8356600" cy="4249768"/>
              </a:xfrm>
              <a:blipFill>
                <a:blip r:embed="rId3"/>
                <a:stretch>
                  <a:fillRect l="-73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7D4DE5-DB90-47D1-B70E-BB672B36E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245432"/>
            <a:ext cx="5544616" cy="2887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7046-0ED2-4F74-93EB-5D594B97E855}"/>
              </a:ext>
            </a:extLst>
          </p:cNvPr>
          <p:cNvSpPr/>
          <p:nvPr/>
        </p:nvSpPr>
        <p:spPr>
          <a:xfrm>
            <a:off x="4463988" y="2673745"/>
            <a:ext cx="1243584" cy="176419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37857C-8BBB-431E-83CC-073E701383F3}"/>
              </a:ext>
            </a:extLst>
          </p:cNvPr>
          <p:cNvSpPr/>
          <p:nvPr/>
        </p:nvSpPr>
        <p:spPr>
          <a:xfrm>
            <a:off x="5976156" y="2667480"/>
            <a:ext cx="1243584" cy="17641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0FE4C-164F-4DA6-894D-12A275FEBD6A}"/>
              </a:ext>
            </a:extLst>
          </p:cNvPr>
          <p:cNvGrpSpPr/>
          <p:nvPr/>
        </p:nvGrpSpPr>
        <p:grpSpPr>
          <a:xfrm>
            <a:off x="1820946" y="4005559"/>
            <a:ext cx="4488121" cy="1254130"/>
            <a:chOff x="1668055" y="4005559"/>
            <a:chExt cx="4488121" cy="12541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F5E06B-8092-4349-9F26-4D28AE281CB3}"/>
                </a:ext>
              </a:extLst>
            </p:cNvPr>
            <p:cNvGrpSpPr/>
            <p:nvPr/>
          </p:nvGrpSpPr>
          <p:grpSpPr>
            <a:xfrm>
              <a:off x="4060731" y="4005559"/>
              <a:ext cx="2095445" cy="1254130"/>
              <a:chOff x="7242946" y="3461548"/>
              <a:chExt cx="2095445" cy="1254130"/>
            </a:xfrm>
          </p:grpSpPr>
          <p:pic>
            <p:nvPicPr>
              <p:cNvPr id="10" name="Picture 2" descr="Loss landscape with and without SAM">
                <a:extLst>
                  <a:ext uri="{FF2B5EF4-FFF2-40B4-BE49-F238E27FC236}">
                    <a16:creationId xmlns:a16="http://schemas.microsoft.com/office/drawing/2014/main" id="{6FBB27C6-05E5-458B-A22B-6F8F90C30F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68"/>
              <a:stretch/>
            </p:blipFill>
            <p:spPr bwMode="auto">
              <a:xfrm>
                <a:off x="7696478" y="3461548"/>
                <a:ext cx="1082817" cy="11438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5DF1D9-2E27-4D09-BB5B-4ECA4A7CBF98}"/>
                  </a:ext>
                </a:extLst>
              </p:cNvPr>
              <p:cNvSpPr txBox="1"/>
              <p:nvPr/>
            </p:nvSpPr>
            <p:spPr>
              <a:xfrm>
                <a:off x="7242946" y="4423290"/>
                <a:ext cx="209544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300" dirty="0"/>
                  <a:t>Loss landscape </a:t>
                </a:r>
                <a:r>
                  <a:rPr lang="en-US" sz="1300" dirty="0"/>
                  <a:t>with SAM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2E408D-8956-497E-BBC0-D625A7F660D4}"/>
                </a:ext>
              </a:extLst>
            </p:cNvPr>
            <p:cNvGrpSpPr/>
            <p:nvPr/>
          </p:nvGrpSpPr>
          <p:grpSpPr>
            <a:xfrm>
              <a:off x="1668055" y="4040161"/>
              <a:ext cx="2327881" cy="1219528"/>
              <a:chOff x="7126727" y="1379373"/>
              <a:chExt cx="2327881" cy="1219529"/>
            </a:xfrm>
          </p:grpSpPr>
          <p:pic>
            <p:nvPicPr>
              <p:cNvPr id="6" name="Picture 2" descr="Loss landscape with and without SAM">
                <a:extLst>
                  <a:ext uri="{FF2B5EF4-FFF2-40B4-BE49-F238E27FC236}">
                    <a16:creationId xmlns:a16="http://schemas.microsoft.com/office/drawing/2014/main" id="{1DD456BC-25C4-4039-A5AE-3492F12337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90"/>
              <a:stretch/>
            </p:blipFill>
            <p:spPr bwMode="auto">
              <a:xfrm>
                <a:off x="7732701" y="1379373"/>
                <a:ext cx="1115931" cy="97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10C0D-5AB5-4D7B-A8BB-8A44670B8380}"/>
                  </a:ext>
                </a:extLst>
              </p:cNvPr>
              <p:cNvSpPr txBox="1"/>
              <p:nvPr/>
            </p:nvSpPr>
            <p:spPr>
              <a:xfrm>
                <a:off x="7126727" y="2306514"/>
                <a:ext cx="232788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300" dirty="0"/>
                  <a:t>Loss landscape </a:t>
                </a:r>
                <a:r>
                  <a:rPr lang="en-US" sz="1300" dirty="0"/>
                  <a:t>without SAM</a:t>
                </a:r>
              </a:p>
            </p:txBody>
          </p:sp>
        </p:grp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– Loss Function and Optimizer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49768"/>
          </a:xfrm>
        </p:spPr>
        <p:txBody>
          <a:bodyPr/>
          <a:lstStyle/>
          <a:p>
            <a:r>
              <a:rPr lang="en-US" altLang="zh-TW" dirty="0"/>
              <a:t>Loss: Converting PHQ-8 Subscores GT to soft-label for soft-decision, inspired by [24]</a:t>
            </a:r>
          </a:p>
          <a:p>
            <a:pPr lvl="1"/>
            <a:r>
              <a:rPr lang="en-US" altLang="zh-TW" dirty="0"/>
              <a:t>Cross Entropy Loss (hard-decision) vs. Kullback–</a:t>
            </a:r>
            <a:r>
              <a:rPr lang="en-US" altLang="zh-TW" dirty="0" err="1"/>
              <a:t>Leibler</a:t>
            </a:r>
            <a:r>
              <a:rPr lang="en-US" altLang="zh-TW" dirty="0"/>
              <a:t> divergence loss (soft-decision)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396859" lvl="1" indent="0">
              <a:buNone/>
            </a:pPr>
            <a:endParaRPr lang="en-US" altLang="zh-TW" dirty="0"/>
          </a:p>
          <a:p>
            <a:pPr marL="396859" lvl="1" indent="0">
              <a:buNone/>
            </a:pPr>
            <a:endParaRPr lang="en-US" altLang="zh-TW" dirty="0"/>
          </a:p>
          <a:p>
            <a:r>
              <a:rPr lang="en-US" altLang="zh-TW" dirty="0"/>
              <a:t>Optimizer: Applying sharpness-aware minimizer (SAM) [22] alongside Adam optimizer to improve the generalization ability of the model training on small dataset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96B315-18D2-4DD3-8438-D21DD693CF13}"/>
              </a:ext>
            </a:extLst>
          </p:cNvPr>
          <p:cNvGrpSpPr/>
          <p:nvPr/>
        </p:nvGrpSpPr>
        <p:grpSpPr>
          <a:xfrm>
            <a:off x="923226" y="1598362"/>
            <a:ext cx="6372750" cy="1837283"/>
            <a:chOff x="863588" y="1598362"/>
            <a:chExt cx="6372750" cy="1837283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CE3B5A50-D93D-4182-8A9E-DCAC0F42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88" y="1599416"/>
              <a:ext cx="3060340" cy="1836204"/>
            </a:xfrm>
            <a:prstGeom prst="rect">
              <a:avLst/>
            </a:prstGeom>
          </p:spPr>
        </p:pic>
        <p:pic>
          <p:nvPicPr>
            <p:cNvPr id="18" name="Picture 17" descr="Chart, line chart&#10;&#10;Description automatically generated">
              <a:extLst>
                <a:ext uri="{FF2B5EF4-FFF2-40B4-BE49-F238E27FC236}">
                  <a16:creationId xmlns:a16="http://schemas.microsoft.com/office/drawing/2014/main" id="{3FC843C3-5C90-4F04-860E-5822C7EAA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200" y="1598362"/>
              <a:ext cx="3062138" cy="183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3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- Overall Strategy 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Starting with single modality, </a:t>
            </a:r>
            <a:r>
              <a:rPr lang="en-US" altLang="zh-TW" b="1" dirty="0"/>
              <a:t>training on clipped dataset</a:t>
            </a:r>
          </a:p>
          <a:p>
            <a:pPr lvl="1"/>
            <a:r>
              <a:rPr lang="en-US" altLang="zh-TW" dirty="0"/>
              <a:t>Which prediction score is better?</a:t>
            </a:r>
          </a:p>
          <a:p>
            <a:pPr lvl="1"/>
            <a:r>
              <a:rPr lang="en-US" altLang="zh-TW" dirty="0"/>
              <a:t>Which input data works better?</a:t>
            </a:r>
          </a:p>
          <a:p>
            <a:pPr lvl="1"/>
            <a:r>
              <a:rPr lang="en-US" altLang="zh-TW" dirty="0"/>
              <a:t>Which is the most effective backbone as feature extractor?</a:t>
            </a:r>
          </a:p>
          <a:p>
            <a:pPr lvl="1"/>
            <a:r>
              <a:rPr lang="en-US" altLang="zh-TW" dirty="0"/>
              <a:t>Which decision strategy is better? soft-decision vs hard-decision</a:t>
            </a:r>
          </a:p>
          <a:p>
            <a:r>
              <a:rPr lang="en-US" altLang="zh-TW" dirty="0"/>
              <a:t>Continuing with multimodality by applying transfer learning, </a:t>
            </a:r>
            <a:r>
              <a:rPr lang="en-US" altLang="zh-TW" b="1" dirty="0"/>
              <a:t>also with</a:t>
            </a:r>
            <a:r>
              <a:rPr lang="en-US" altLang="zh-TW" dirty="0"/>
              <a:t> </a:t>
            </a:r>
            <a:r>
              <a:rPr lang="en-US" altLang="zh-TW" b="1" dirty="0"/>
              <a:t>clipped dataset</a:t>
            </a:r>
            <a:endParaRPr lang="en-US" altLang="zh-TW" dirty="0"/>
          </a:p>
          <a:p>
            <a:pPr lvl="1"/>
            <a:r>
              <a:rPr lang="en-US" altLang="zh-TW" dirty="0"/>
              <a:t>Which fusion method is most effective?</a:t>
            </a:r>
          </a:p>
          <a:p>
            <a:pPr lvl="2"/>
            <a:r>
              <a:rPr lang="en-US" altLang="zh-TW" dirty="0"/>
              <a:t>Firstly, training only the fusion layer and classification head</a:t>
            </a:r>
          </a:p>
          <a:p>
            <a:pPr lvl="2"/>
            <a:r>
              <a:rPr lang="en-US" altLang="zh-TW" dirty="0"/>
              <a:t>Later, fine-tuning the multi-modal model backbone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94985-602C-4E65-AC5E-A2994C95BE14}"/>
              </a:ext>
            </a:extLst>
          </p:cNvPr>
          <p:cNvGrpSpPr/>
          <p:nvPr/>
        </p:nvGrpSpPr>
        <p:grpSpPr>
          <a:xfrm>
            <a:off x="396001" y="3613584"/>
            <a:ext cx="8294605" cy="1488754"/>
            <a:chOff x="439839" y="1453344"/>
            <a:chExt cx="8312049" cy="16885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3FF0435-C9E2-418D-9CF0-E4BA6CC93481}"/>
                </a:ext>
              </a:extLst>
            </p:cNvPr>
            <p:cNvSpPr/>
            <p:nvPr/>
          </p:nvSpPr>
          <p:spPr>
            <a:xfrm>
              <a:off x="439839" y="1453344"/>
              <a:ext cx="8312049" cy="1688580"/>
            </a:xfrm>
            <a:prstGeom prst="roundRect">
              <a:avLst>
                <a:gd name="adj" fmla="val 1515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C8A2C9-1AF9-4AE4-96D5-FD434C759FCD}"/>
                </a:ext>
              </a:extLst>
            </p:cNvPr>
            <p:cNvGrpSpPr/>
            <p:nvPr/>
          </p:nvGrpSpPr>
          <p:grpSpPr>
            <a:xfrm>
              <a:off x="559462" y="1536242"/>
              <a:ext cx="880191" cy="1508488"/>
              <a:chOff x="559462" y="1536242"/>
              <a:chExt cx="968293" cy="1508488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A0FB2C9-9521-4E68-B0E6-515EE60418A4}"/>
                  </a:ext>
                </a:extLst>
              </p:cNvPr>
              <p:cNvSpPr/>
              <p:nvPr/>
            </p:nvSpPr>
            <p:spPr>
              <a:xfrm>
                <a:off x="559462" y="1536242"/>
                <a:ext cx="968293" cy="15084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Input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D75C6C1-7BBC-4288-9B8E-F6193C2AC955}"/>
                  </a:ext>
                </a:extLst>
              </p:cNvPr>
              <p:cNvSpPr/>
              <p:nvPr/>
            </p:nvSpPr>
            <p:spPr>
              <a:xfrm>
                <a:off x="647564" y="1919408"/>
                <a:ext cx="79208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Visual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66A9A6DE-85D5-4610-8C8C-5462A1435E49}"/>
                  </a:ext>
                </a:extLst>
              </p:cNvPr>
              <p:cNvSpPr/>
              <p:nvPr/>
            </p:nvSpPr>
            <p:spPr>
              <a:xfrm>
                <a:off x="647564" y="2277180"/>
                <a:ext cx="79208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Audio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5A9C5CC-BBED-4F68-80F3-35DAC4A8A6F0}"/>
                  </a:ext>
                </a:extLst>
              </p:cNvPr>
              <p:cNvSpPr/>
              <p:nvPr/>
            </p:nvSpPr>
            <p:spPr>
              <a:xfrm>
                <a:off x="647564" y="2641476"/>
                <a:ext cx="79208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Text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B4ED18-B51F-45D6-AEC8-E1FC3DDCC04A}"/>
                </a:ext>
              </a:extLst>
            </p:cNvPr>
            <p:cNvGrpSpPr/>
            <p:nvPr/>
          </p:nvGrpSpPr>
          <p:grpSpPr>
            <a:xfrm>
              <a:off x="1526762" y="1541211"/>
              <a:ext cx="2433170" cy="1508488"/>
              <a:chOff x="1799692" y="1550788"/>
              <a:chExt cx="2520280" cy="1508488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7D7FCD-4565-42FF-A3A8-2D7F5CACCD67}"/>
                  </a:ext>
                </a:extLst>
              </p:cNvPr>
              <p:cNvSpPr/>
              <p:nvPr/>
            </p:nvSpPr>
            <p:spPr>
              <a:xfrm>
                <a:off x="1799692" y="1550788"/>
                <a:ext cx="2520280" cy="15084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Models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E91888B-876B-4570-83AC-C9E7B8F1E924}"/>
                  </a:ext>
                </a:extLst>
              </p:cNvPr>
              <p:cNvSpPr/>
              <p:nvPr/>
            </p:nvSpPr>
            <p:spPr>
              <a:xfrm>
                <a:off x="1892106" y="1919408"/>
                <a:ext cx="936352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ST-GCN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82E198E-AFBC-4BAE-8CE8-8C9F3990DB20}"/>
                  </a:ext>
                </a:extLst>
              </p:cNvPr>
              <p:cNvSpPr/>
              <p:nvPr/>
            </p:nvSpPr>
            <p:spPr>
              <a:xfrm>
                <a:off x="2916560" y="1919408"/>
                <a:ext cx="1316302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ConvBiLSTM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0CD2B03-2669-40D1-AFB6-CAF6DE41C483}"/>
                  </a:ext>
                </a:extLst>
              </p:cNvPr>
              <p:cNvSpPr/>
              <p:nvPr/>
            </p:nvSpPr>
            <p:spPr>
              <a:xfrm>
                <a:off x="1889950" y="2274105"/>
                <a:ext cx="936352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accent4"/>
                    </a:solidFill>
                  </a:rPr>
                  <a:t>Swin</a:t>
                </a:r>
                <a:r>
                  <a:rPr lang="en-US" sz="1400" dirty="0">
                    <a:solidFill>
                      <a:schemeClr val="accent4"/>
                    </a:solidFill>
                  </a:rPr>
                  <a:t>-S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FDC4C0C-C66D-4153-AC84-69EFE706BC73}"/>
                  </a:ext>
                </a:extLst>
              </p:cNvPr>
              <p:cNvSpPr/>
              <p:nvPr/>
            </p:nvSpPr>
            <p:spPr>
              <a:xfrm>
                <a:off x="2916560" y="2268708"/>
                <a:ext cx="1316302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accent4"/>
                    </a:solidFill>
                  </a:rPr>
                  <a:t>ConvLSTM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D594C7-B7EC-4CB3-B9EE-65DC509C3744}"/>
                </a:ext>
              </a:extLst>
            </p:cNvPr>
            <p:cNvGrpSpPr/>
            <p:nvPr/>
          </p:nvGrpSpPr>
          <p:grpSpPr>
            <a:xfrm>
              <a:off x="4049847" y="1541211"/>
              <a:ext cx="1672278" cy="1508488"/>
              <a:chOff x="4591910" y="1550788"/>
              <a:chExt cx="1672278" cy="1508488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05F2A65-02BA-41CB-8454-C54BCC581508}"/>
                  </a:ext>
                </a:extLst>
              </p:cNvPr>
              <p:cNvSpPr/>
              <p:nvPr/>
            </p:nvSpPr>
            <p:spPr>
              <a:xfrm>
                <a:off x="4591910" y="1550788"/>
                <a:ext cx="1672278" cy="15084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Output Head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B6207B1-9AB4-45B8-B9A9-F4CFB8EE3798}"/>
                  </a:ext>
                </a:extLst>
              </p:cNvPr>
              <p:cNvSpPr/>
              <p:nvPr/>
            </p:nvSpPr>
            <p:spPr>
              <a:xfrm>
                <a:off x="4680012" y="1919408"/>
                <a:ext cx="151216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PHQ-Subscores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0CC474F-6F2C-4CAC-92C1-E4BAB92652FE}"/>
                  </a:ext>
                </a:extLst>
              </p:cNvPr>
              <p:cNvSpPr/>
              <p:nvPr/>
            </p:nvSpPr>
            <p:spPr>
              <a:xfrm>
                <a:off x="4680012" y="2268708"/>
                <a:ext cx="151216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PHQ-Score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143D88E-8FA2-48D6-860C-9E20DD8C09D9}"/>
                  </a:ext>
                </a:extLst>
              </p:cNvPr>
              <p:cNvSpPr/>
              <p:nvPr/>
            </p:nvSpPr>
            <p:spPr>
              <a:xfrm>
                <a:off x="4680012" y="2641476"/>
                <a:ext cx="1512168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PHQ-Binary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AC4C25-1889-4A55-9A05-B3C9B46FD8A5}"/>
                </a:ext>
              </a:extLst>
            </p:cNvPr>
            <p:cNvGrpSpPr/>
            <p:nvPr/>
          </p:nvGrpSpPr>
          <p:grpSpPr>
            <a:xfrm>
              <a:off x="5810227" y="1557589"/>
              <a:ext cx="1570085" cy="1508488"/>
              <a:chOff x="6360889" y="1560087"/>
              <a:chExt cx="1523479" cy="150848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313D9EB-45DB-4992-936A-A4CAD8D01869}"/>
                  </a:ext>
                </a:extLst>
              </p:cNvPr>
              <p:cNvSpPr/>
              <p:nvPr/>
            </p:nvSpPr>
            <p:spPr>
              <a:xfrm>
                <a:off x="6360889" y="1560087"/>
                <a:ext cx="1523479" cy="15084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Loss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64EAE28-CD84-4274-89B8-0562E43374F2}"/>
                  </a:ext>
                </a:extLst>
              </p:cNvPr>
              <p:cNvSpPr/>
              <p:nvPr/>
            </p:nvSpPr>
            <p:spPr>
              <a:xfrm>
                <a:off x="6440944" y="1922678"/>
                <a:ext cx="1371416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KL Divergence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E779653-FC4A-4EB1-81BD-466FB44B35F9}"/>
                  </a:ext>
                </a:extLst>
              </p:cNvPr>
              <p:cNvSpPr/>
              <p:nvPr/>
            </p:nvSpPr>
            <p:spPr>
              <a:xfrm>
                <a:off x="6440944" y="2265413"/>
                <a:ext cx="1371416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Cross Entropy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C6A807-43DB-44F4-A95E-C324D45A1A90}"/>
                </a:ext>
              </a:extLst>
            </p:cNvPr>
            <p:cNvGrpSpPr/>
            <p:nvPr/>
          </p:nvGrpSpPr>
          <p:grpSpPr>
            <a:xfrm>
              <a:off x="7456748" y="1557589"/>
              <a:ext cx="1198943" cy="1508488"/>
              <a:chOff x="6357347" y="1591014"/>
              <a:chExt cx="1523479" cy="150848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61B5E58-EC22-4D70-BED9-9A67BA2412E3}"/>
                  </a:ext>
                </a:extLst>
              </p:cNvPr>
              <p:cNvSpPr/>
              <p:nvPr/>
            </p:nvSpPr>
            <p:spPr>
              <a:xfrm>
                <a:off x="6357347" y="1591014"/>
                <a:ext cx="1523479" cy="15084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Optimizer</a:t>
                </a: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B940D2-C50D-44F3-9160-2C8A7E3E83E0}"/>
                  </a:ext>
                </a:extLst>
              </p:cNvPr>
              <p:cNvSpPr/>
              <p:nvPr/>
            </p:nvSpPr>
            <p:spPr>
              <a:xfrm>
                <a:off x="6440944" y="1953605"/>
                <a:ext cx="1353566" cy="29002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4"/>
                    </a:solidFill>
                  </a:rPr>
                  <a:t>SAM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64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– Single Modality – Audio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A9B42-F949-4FDE-86C6-1B6CF34F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6290"/>
              </p:ext>
            </p:extLst>
          </p:nvPr>
        </p:nvGraphicFramePr>
        <p:xfrm>
          <a:off x="1111876" y="1362781"/>
          <a:ext cx="6923423" cy="2989437"/>
        </p:xfrm>
        <a:graphic>
          <a:graphicData uri="http://schemas.openxmlformats.org/drawingml/2006/table">
            <a:tbl>
              <a:tblPr/>
              <a:tblGrid>
                <a:gridCol w="865428">
                  <a:extLst>
                    <a:ext uri="{9D8B030D-6E8A-4147-A177-3AD203B41FA5}">
                      <a16:colId xmlns:a16="http://schemas.microsoft.com/office/drawing/2014/main" val="2296706576"/>
                    </a:ext>
                  </a:extLst>
                </a:gridCol>
                <a:gridCol w="1570134">
                  <a:extLst>
                    <a:ext uri="{9D8B030D-6E8A-4147-A177-3AD203B41FA5}">
                      <a16:colId xmlns:a16="http://schemas.microsoft.com/office/drawing/2014/main" val="3989907346"/>
                    </a:ext>
                  </a:extLst>
                </a:gridCol>
                <a:gridCol w="1112693">
                  <a:extLst>
                    <a:ext uri="{9D8B030D-6E8A-4147-A177-3AD203B41FA5}">
                      <a16:colId xmlns:a16="http://schemas.microsoft.com/office/drawing/2014/main" val="334354216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062848717"/>
                    </a:ext>
                  </a:extLst>
                </a:gridCol>
                <a:gridCol w="1026150">
                  <a:extLst>
                    <a:ext uri="{9D8B030D-6E8A-4147-A177-3AD203B41FA5}">
                      <a16:colId xmlns:a16="http://schemas.microsoft.com/office/drawing/2014/main" val="3348221790"/>
                    </a:ext>
                  </a:extLst>
                </a:gridCol>
                <a:gridCol w="1125056">
                  <a:extLst>
                    <a:ext uri="{9D8B030D-6E8A-4147-A177-3AD203B41FA5}">
                      <a16:colId xmlns:a16="http://schemas.microsoft.com/office/drawing/2014/main" val="3006254001"/>
                    </a:ext>
                  </a:extLst>
                </a:gridCol>
              </a:tblGrid>
              <a:tr h="4228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234396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prediction score is better?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11924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76.53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452826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64.69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437026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63.67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868626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40025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is the most effective model as feature extractor?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466905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51.84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226052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31.02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025765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failed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996579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456186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 + Impact of audio gender balancing (GB)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3765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 + No GB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522382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76.53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92361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76.73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0699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C6717F4-1114-4281-9AAE-E08FF87E23C4}"/>
              </a:ext>
            </a:extLst>
          </p:cNvPr>
          <p:cNvSpPr/>
          <p:nvPr/>
        </p:nvSpPr>
        <p:spPr>
          <a:xfrm>
            <a:off x="7103593" y="3770367"/>
            <a:ext cx="720080" cy="58579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C73ED-3BA9-4493-99C5-5A36AB83C415}"/>
              </a:ext>
            </a:extLst>
          </p:cNvPr>
          <p:cNvSpPr/>
          <p:nvPr/>
        </p:nvSpPr>
        <p:spPr>
          <a:xfrm>
            <a:off x="7103593" y="1962462"/>
            <a:ext cx="720080" cy="58579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7CB2B-8877-4D92-9800-2FCDA6FD6ECF}"/>
              </a:ext>
            </a:extLst>
          </p:cNvPr>
          <p:cNvSpPr/>
          <p:nvPr/>
        </p:nvSpPr>
        <p:spPr>
          <a:xfrm>
            <a:off x="7103593" y="2855041"/>
            <a:ext cx="720080" cy="58579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/>
              <a:t>Dataset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</a:p>
          <a:p>
            <a:r>
              <a:rPr lang="en-US" altLang="zh-TW" dirty="0"/>
              <a:t>Model</a:t>
            </a:r>
          </a:p>
          <a:p>
            <a:r>
              <a:rPr lang="en-US" altLang="zh-TW" dirty="0"/>
              <a:t>Experiment</a:t>
            </a:r>
          </a:p>
          <a:p>
            <a:r>
              <a:rPr lang="de-DE" dirty="0"/>
              <a:t>Conclusion</a:t>
            </a:r>
          </a:p>
          <a:p>
            <a:r>
              <a:rPr lang="de-DE" dirty="0"/>
              <a:t>Bibliography</a:t>
            </a:r>
          </a:p>
          <a:p>
            <a:r>
              <a:rPr lang="de-DE" dirty="0"/>
              <a:t>Appendix</a:t>
            </a:r>
            <a:endParaRPr 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8772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– Single Modality – Visual &amp; Text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A1AAC7-0B86-46EA-9CC4-AF1B7A934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79105"/>
              </p:ext>
            </p:extLst>
          </p:nvPr>
        </p:nvGraphicFramePr>
        <p:xfrm>
          <a:off x="1007604" y="1146096"/>
          <a:ext cx="6922010" cy="2705100"/>
        </p:xfrm>
        <a:graphic>
          <a:graphicData uri="http://schemas.openxmlformats.org/drawingml/2006/table">
            <a:tbl>
              <a:tblPr/>
              <a:tblGrid>
                <a:gridCol w="924696">
                  <a:extLst>
                    <a:ext uri="{9D8B030D-6E8A-4147-A177-3AD203B41FA5}">
                      <a16:colId xmlns:a16="http://schemas.microsoft.com/office/drawing/2014/main" val="3001160196"/>
                    </a:ext>
                  </a:extLst>
                </a:gridCol>
                <a:gridCol w="1202105">
                  <a:extLst>
                    <a:ext uri="{9D8B030D-6E8A-4147-A177-3AD203B41FA5}">
                      <a16:colId xmlns:a16="http://schemas.microsoft.com/office/drawing/2014/main" val="1733652416"/>
                    </a:ext>
                  </a:extLst>
                </a:gridCol>
                <a:gridCol w="1188894">
                  <a:extLst>
                    <a:ext uri="{9D8B030D-6E8A-4147-A177-3AD203B41FA5}">
                      <a16:colId xmlns:a16="http://schemas.microsoft.com/office/drawing/2014/main" val="4103771967"/>
                    </a:ext>
                  </a:extLst>
                </a:gridCol>
                <a:gridCol w="1307784">
                  <a:extLst>
                    <a:ext uri="{9D8B030D-6E8A-4147-A177-3AD203B41FA5}">
                      <a16:colId xmlns:a16="http://schemas.microsoft.com/office/drawing/2014/main" val="3070750891"/>
                    </a:ext>
                  </a:extLst>
                </a:gridCol>
                <a:gridCol w="1096426">
                  <a:extLst>
                    <a:ext uri="{9D8B030D-6E8A-4147-A177-3AD203B41FA5}">
                      <a16:colId xmlns:a16="http://schemas.microsoft.com/office/drawing/2014/main" val="563248712"/>
                    </a:ext>
                  </a:extLst>
                </a:gridCol>
                <a:gridCol w="1202105">
                  <a:extLst>
                    <a:ext uri="{9D8B030D-6E8A-4147-A177-3AD203B41FA5}">
                      <a16:colId xmlns:a16="http://schemas.microsoft.com/office/drawing/2014/main" val="304920672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66931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prediction score is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813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20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45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23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0582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input data works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204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ST-GCN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917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KPs-39 + Gaze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ST-GCN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789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779464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01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0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2794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593E4-19D6-481D-A2BF-9BB0C2A9C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19672"/>
              </p:ext>
            </p:extLst>
          </p:nvPr>
        </p:nvGraphicFramePr>
        <p:xfrm>
          <a:off x="1007604" y="4117640"/>
          <a:ext cx="6922007" cy="1005840"/>
        </p:xfrm>
        <a:graphic>
          <a:graphicData uri="http://schemas.openxmlformats.org/drawingml/2006/table">
            <a:tbl>
              <a:tblPr/>
              <a:tblGrid>
                <a:gridCol w="838305">
                  <a:extLst>
                    <a:ext uri="{9D8B030D-6E8A-4147-A177-3AD203B41FA5}">
                      <a16:colId xmlns:a16="http://schemas.microsoft.com/office/drawing/2014/main" val="1222441033"/>
                    </a:ext>
                  </a:extLst>
                </a:gridCol>
                <a:gridCol w="1736490">
                  <a:extLst>
                    <a:ext uri="{9D8B030D-6E8A-4147-A177-3AD203B41FA5}">
                      <a16:colId xmlns:a16="http://schemas.microsoft.com/office/drawing/2014/main" val="1584771081"/>
                    </a:ext>
                  </a:extLst>
                </a:gridCol>
                <a:gridCol w="1077821">
                  <a:extLst>
                    <a:ext uri="{9D8B030D-6E8A-4147-A177-3AD203B41FA5}">
                      <a16:colId xmlns:a16="http://schemas.microsoft.com/office/drawing/2014/main" val="1089316014"/>
                    </a:ext>
                  </a:extLst>
                </a:gridCol>
                <a:gridCol w="1185603">
                  <a:extLst>
                    <a:ext uri="{9D8B030D-6E8A-4147-A177-3AD203B41FA5}">
                      <a16:colId xmlns:a16="http://schemas.microsoft.com/office/drawing/2014/main" val="3661602559"/>
                    </a:ext>
                  </a:extLst>
                </a:gridCol>
                <a:gridCol w="993991">
                  <a:extLst>
                    <a:ext uri="{9D8B030D-6E8A-4147-A177-3AD203B41FA5}">
                      <a16:colId xmlns:a16="http://schemas.microsoft.com/office/drawing/2014/main" val="4084861404"/>
                    </a:ext>
                  </a:extLst>
                </a:gridCol>
                <a:gridCol w="1089797">
                  <a:extLst>
                    <a:ext uri="{9D8B030D-6E8A-4147-A177-3AD203B41FA5}">
                      <a16:colId xmlns:a16="http://schemas.microsoft.com/office/drawing/2014/main" val="406120529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601316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28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SentEmbed (dim 512)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165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SentEmbed (dim 512)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289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9CC6897-2DAD-43CE-A030-763BF0BD95EB}"/>
              </a:ext>
            </a:extLst>
          </p:cNvPr>
          <p:cNvSpPr/>
          <p:nvPr/>
        </p:nvSpPr>
        <p:spPr>
          <a:xfrm>
            <a:off x="6947936" y="3469568"/>
            <a:ext cx="720080" cy="38162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959D7-8908-4273-A76F-B0584010090F}"/>
              </a:ext>
            </a:extLst>
          </p:cNvPr>
          <p:cNvSpPr/>
          <p:nvPr/>
        </p:nvSpPr>
        <p:spPr>
          <a:xfrm>
            <a:off x="7020272" y="4741852"/>
            <a:ext cx="720080" cy="38162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BB736-FB08-45A8-9860-CCBA3DA3E1FD}"/>
              </a:ext>
            </a:extLst>
          </p:cNvPr>
          <p:cNvSpPr/>
          <p:nvPr/>
        </p:nvSpPr>
        <p:spPr>
          <a:xfrm>
            <a:off x="6947936" y="1759961"/>
            <a:ext cx="720080" cy="57606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FA30-5291-4152-BC3E-0DF2D49BFD0B}"/>
              </a:ext>
            </a:extLst>
          </p:cNvPr>
          <p:cNvSpPr/>
          <p:nvPr/>
        </p:nvSpPr>
        <p:spPr>
          <a:xfrm>
            <a:off x="6947936" y="2671808"/>
            <a:ext cx="720080" cy="44883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– Multimodality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8356600" cy="4249768"/>
              </a:xfrm>
            </p:spPr>
            <p:txBody>
              <a:bodyPr/>
              <a:lstStyle/>
              <a:p>
                <a:r>
                  <a:rPr lang="en-US" altLang="zh-TW" dirty="0"/>
                  <a:t>Traditional fusion methods (without extra training layer)</a:t>
                </a:r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Concatenation </a:t>
                </a:r>
                <a:r>
                  <a:rPr lang="en-US" altLang="zh-TW" dirty="0"/>
                  <a:t>method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𝑐𝑎𝑡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𝑐𝑎𝑡</m:t>
                        </m:r>
                      </m:sup>
                    </m:s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altLang="zh-TW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Summation</a:t>
                </a:r>
                <a:r>
                  <a:rPr lang="en-US" altLang="zh-TW" dirty="0"/>
                  <a:t> method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𝑠𝑢𝑚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p>
                    </m:sSubSup>
                  </m:oMath>
                </a14:m>
                <a:endParaRPr kumimoji="0" lang="en-US" altLang="zh-TW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Mean </a:t>
                </a:r>
                <a:r>
                  <a:rPr lang="en-US" altLang="zh-TW" dirty="0"/>
                  <a:t>method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𝑚𝑒𝑎𝑛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sup>
                        </m:sSubSup>
                      </m:num>
                      <m:den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Median </a:t>
                </a:r>
                <a:r>
                  <a:rPr lang="en-US" altLang="zh-TW" dirty="0"/>
                  <a:t>method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:</a:t>
                </a:r>
                <a14:m>
                  <m:oMath xmlns:m="http://schemas.openxmlformats.org/officeDocument/2006/math">
                    <m:r>
                      <a:rPr kumimoji="0" lang="en-US" altLang="zh-TW" sz="15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𝑚𝑒𝑑𝑖𝑎𝑛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𝑚𝑒𝑑𝑖𝑎𝑛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Maximum </a:t>
                </a:r>
                <a:r>
                  <a:rPr lang="en-US" altLang="zh-TW" dirty="0"/>
                  <a:t>method 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𝑚𝑎𝑥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sup>
                        </m:sSub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b>
                          <m:sup>
                            <m:r>
                              <a:rPr kumimoji="0" lang="en-US" altLang="zh-TW" sz="15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sup>
                        </m:sSubSup>
                      </m:e>
                    </m:d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US" altLang="zh-TW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lvl="1"/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Multiplication </a:t>
                </a:r>
                <a:r>
                  <a:rPr lang="en-US" altLang="zh-TW" dirty="0"/>
                  <a:t>method</a:t>
                </a:r>
                <a:r>
                  <a:rPr kumimoji="0" lang="en-US" altLang="zh-TW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𝑚𝑢𝑙𝑡𝑖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sup>
                    </m:sSubSup>
                    <m:r>
                      <a:rPr kumimoji="0" lang="en-US" altLang="zh-TW" sz="15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sSubSup>
                      <m:sSubSupPr>
                        <m:ctrlP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  <m:sup>
                        <m:r>
                          <a:rPr kumimoji="0" lang="en-US" altLang="zh-TW" sz="15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p>
                    </m:sSubSup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Weighting fusion methods (with extra training layer)</a:t>
                </a:r>
              </a:p>
              <a:p>
                <a:pPr lvl="1"/>
                <a:r>
                  <a:rPr lang="en-US" altLang="zh-TW" dirty="0"/>
                  <a:t>Sub-Attentional fusion method </a:t>
                </a:r>
              </a:p>
              <a:p>
                <a:pPr lvl="1"/>
                <a:r>
                  <a:rPr lang="en-US" altLang="zh-TW" dirty="0"/>
                  <a:t>Attentional fusion method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8356600" cy="4249768"/>
              </a:xfrm>
              <a:blipFill>
                <a:blip r:embed="rId3"/>
                <a:stretch>
                  <a:fillRect l="-73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80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AEB885F4-60D7-40F7-AEB9-4CCBC706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078553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Overall, muti-modal feature fusion increase the model performance</a:t>
            </a:r>
          </a:p>
          <a:p>
            <a:pPr lvl="1"/>
            <a:r>
              <a:rPr lang="en-US" altLang="zh-TW" dirty="0"/>
              <a:t>Single-modal audio model: Acc: 76.73%</a:t>
            </a:r>
          </a:p>
          <a:p>
            <a:pPr lvl="1"/>
            <a:r>
              <a:rPr lang="en-US" altLang="zh-TW" dirty="0"/>
              <a:t>Single-modal visual model: Acc: 79.59%</a:t>
            </a:r>
          </a:p>
          <a:p>
            <a:r>
              <a:rPr lang="en-US" altLang="zh-TW" dirty="0"/>
              <a:t>Weighting fusion methods better than traditional fusion methods </a:t>
            </a:r>
          </a:p>
          <a:p>
            <a:endParaRPr lang="en-US" altLang="zh-TW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– Multimodality – AV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C48952-7CBF-44A4-AA56-1D148A2BD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49959"/>
              </p:ext>
            </p:extLst>
          </p:nvPr>
        </p:nvGraphicFramePr>
        <p:xfrm>
          <a:off x="493170" y="1284724"/>
          <a:ext cx="8138161" cy="2148840"/>
        </p:xfrm>
        <a:graphic>
          <a:graphicData uri="http://schemas.openxmlformats.org/drawingml/2006/table">
            <a:tbl>
              <a:tblPr/>
              <a:tblGrid>
                <a:gridCol w="1486542">
                  <a:extLst>
                    <a:ext uri="{9D8B030D-6E8A-4147-A177-3AD203B41FA5}">
                      <a16:colId xmlns:a16="http://schemas.microsoft.com/office/drawing/2014/main" val="1795478435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4447792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8585346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410197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682215621"/>
                    </a:ext>
                  </a:extLst>
                </a:gridCol>
                <a:gridCol w="1143007">
                  <a:extLst>
                    <a:ext uri="{9D8B030D-6E8A-4147-A177-3AD203B41FA5}">
                      <a16:colId xmlns:a16="http://schemas.microsoft.com/office/drawing/2014/main" val="925385975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Fusion method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54027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fusion method is most effective?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968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218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81.43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6746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81.02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628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2373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2952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01359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563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963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86AE36F-8676-4AB1-B9CA-A0DAB2C25FB2}"/>
              </a:ext>
            </a:extLst>
          </p:cNvPr>
          <p:cNvSpPr/>
          <p:nvPr/>
        </p:nvSpPr>
        <p:spPr>
          <a:xfrm>
            <a:off x="7673269" y="1916476"/>
            <a:ext cx="720080" cy="11155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4F611-ECAA-4093-8A0C-053DF682418C}"/>
              </a:ext>
            </a:extLst>
          </p:cNvPr>
          <p:cNvSpPr/>
          <p:nvPr/>
        </p:nvSpPr>
        <p:spPr>
          <a:xfrm>
            <a:off x="7673269" y="3064018"/>
            <a:ext cx="720080" cy="36954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– Multimodality – AVT Analysis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Performance improvement around 0.5 – 1 % by fusing text features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 (Body)"/>
              </a:rPr>
              <a:t>Best multi-modal model performance</a:t>
            </a:r>
          </a:p>
          <a:p>
            <a:pPr lvl="1"/>
            <a:r>
              <a:rPr lang="en-US" altLang="zh-TW" dirty="0" err="1">
                <a:solidFill>
                  <a:srgbClr val="000000"/>
                </a:solidFill>
                <a:latin typeface="Arial (Body)"/>
              </a:rPr>
              <a:t>Audio+Visual+Text</a:t>
            </a:r>
            <a:r>
              <a:rPr lang="en-US" altLang="zh-TW" dirty="0">
                <a:solidFill>
                  <a:srgbClr val="000000"/>
                </a:solidFill>
                <a:latin typeface="Arial (Body)"/>
              </a:rPr>
              <a:t>: Sub-Attentional </a:t>
            </a:r>
            <a:r>
              <a:rPr lang="en-US" altLang="zh-TW" dirty="0" err="1">
                <a:solidFill>
                  <a:srgbClr val="000000"/>
                </a:solidFill>
                <a:latin typeface="Arial (Body)"/>
              </a:rPr>
              <a:t>ConvBiLSTM</a:t>
            </a:r>
            <a:r>
              <a:rPr lang="en-US" altLang="zh-TW" dirty="0">
                <a:solidFill>
                  <a:srgbClr val="000000"/>
                </a:solidFill>
                <a:latin typeface="Arial (Body)"/>
              </a:rPr>
              <a:t>, </a:t>
            </a:r>
            <a:r>
              <a:rPr lang="en-US" altLang="zh-TW" b="1" dirty="0">
                <a:solidFill>
                  <a:srgbClr val="000000"/>
                </a:solidFill>
                <a:latin typeface="Arial (Body)"/>
              </a:rPr>
              <a:t>Acc: 82.65%</a:t>
            </a:r>
            <a:endParaRPr lang="en-US" altLang="zh-TW" dirty="0">
              <a:solidFill>
                <a:srgbClr val="000000"/>
              </a:solidFill>
              <a:latin typeface="Arial (Body)"/>
            </a:endParaRPr>
          </a:p>
          <a:p>
            <a:pPr lvl="1"/>
            <a:r>
              <a:rPr lang="en-US" altLang="zh-TW" dirty="0" err="1">
                <a:solidFill>
                  <a:srgbClr val="000000"/>
                </a:solidFill>
                <a:latin typeface="Arial (Body)"/>
              </a:rPr>
              <a:t>Audio+Visual</a:t>
            </a:r>
            <a:r>
              <a:rPr lang="en-US" altLang="zh-TW" dirty="0">
                <a:solidFill>
                  <a:srgbClr val="000000"/>
                </a:solidFill>
                <a:latin typeface="Arial (Body)"/>
              </a:rPr>
              <a:t>: Attentional ConvBiLSTM, </a:t>
            </a:r>
            <a:r>
              <a:rPr lang="en-US" altLang="zh-TW" b="1" dirty="0">
                <a:solidFill>
                  <a:srgbClr val="000000"/>
                </a:solidFill>
                <a:latin typeface="Arial (Body)"/>
              </a:rPr>
              <a:t>Acc: 82.04%</a:t>
            </a:r>
          </a:p>
          <a:p>
            <a:endParaRPr lang="en-US" altLang="zh-TW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965AD7-B207-4DB0-BE19-FD48FD48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73535"/>
              </p:ext>
            </p:extLst>
          </p:nvPr>
        </p:nvGraphicFramePr>
        <p:xfrm>
          <a:off x="503238" y="1284724"/>
          <a:ext cx="8140700" cy="214884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37661779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397386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6099371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5557286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8653958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668335415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Fusion method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629526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fusion method is most effective?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7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250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3097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609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58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47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900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774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02130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9E608AD-DB4A-4700-A0F2-2E80F7A80561}"/>
              </a:ext>
            </a:extLst>
          </p:cNvPr>
          <p:cNvSpPr/>
          <p:nvPr/>
        </p:nvSpPr>
        <p:spPr>
          <a:xfrm>
            <a:off x="7673269" y="1916476"/>
            <a:ext cx="720080" cy="111556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B10-2D19-4E46-A3D6-A7DE43FC0C69}"/>
              </a:ext>
            </a:extLst>
          </p:cNvPr>
          <p:cNvSpPr/>
          <p:nvPr/>
        </p:nvSpPr>
        <p:spPr>
          <a:xfrm>
            <a:off x="7673269" y="3064018"/>
            <a:ext cx="720080" cy="36954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Ablation Study – Gender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12686-159D-456A-81CE-7CA91265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was created to categorize the clips based on gender GT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Without gender balancing technique </a:t>
            </a:r>
            <a:r>
              <a:rPr lang="zh-TW" altLang="en-US" dirty="0"/>
              <a:t>→ </a:t>
            </a:r>
            <a:r>
              <a:rPr lang="en-US" altLang="zh-TW" dirty="0"/>
              <a:t>strong gender bias (imbalance predicted Acc)</a:t>
            </a:r>
          </a:p>
          <a:p>
            <a:r>
              <a:rPr lang="en-US" altLang="zh-TW" dirty="0"/>
              <a:t>With </a:t>
            </a:r>
            <a:r>
              <a:rPr lang="en-US" dirty="0"/>
              <a:t>gender balancing technique </a:t>
            </a:r>
            <a:r>
              <a:rPr lang="zh-TW" altLang="en-US" dirty="0"/>
              <a:t>→ </a:t>
            </a:r>
            <a:r>
              <a:rPr lang="en-US" altLang="zh-TW" dirty="0"/>
              <a:t>Reduction of gender bias around 7.3%</a:t>
            </a:r>
          </a:p>
          <a:p>
            <a:r>
              <a:rPr lang="en-US" altLang="zh-TW" dirty="0"/>
              <a:t>Visual modality </a:t>
            </a:r>
            <a:r>
              <a:rPr lang="zh-TW" altLang="en-US" dirty="0"/>
              <a:t>→ </a:t>
            </a:r>
            <a:r>
              <a:rPr lang="en-US" altLang="zh-TW" dirty="0"/>
              <a:t>no gender bias problem</a:t>
            </a:r>
          </a:p>
          <a:p>
            <a:r>
              <a:rPr lang="en-US" altLang="zh-TW" dirty="0"/>
              <a:t>Fusing more different modalities </a:t>
            </a:r>
            <a:r>
              <a:rPr lang="zh-TW" altLang="en-US" dirty="0"/>
              <a:t>→ </a:t>
            </a:r>
            <a:r>
              <a:rPr lang="en-US" altLang="zh-TW" dirty="0"/>
              <a:t>lower gender bias phenomenon</a:t>
            </a:r>
          </a:p>
          <a:p>
            <a:endParaRPr lang="en-US" altLang="zh-TW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729A6A-43D6-4765-A79A-C7FAAD193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289388"/>
              </p:ext>
            </p:extLst>
          </p:nvPr>
        </p:nvGraphicFramePr>
        <p:xfrm>
          <a:off x="590550" y="1514284"/>
          <a:ext cx="7962900" cy="1379220"/>
        </p:xfrm>
        <a:graphic>
          <a:graphicData uri="http://schemas.openxmlformats.org/drawingml/2006/table">
            <a:tbl>
              <a:tblPr/>
              <a:tblGrid>
                <a:gridCol w="2070100">
                  <a:extLst>
                    <a:ext uri="{9D8B030D-6E8A-4147-A177-3AD203B41FA5}">
                      <a16:colId xmlns:a16="http://schemas.microsoft.com/office/drawing/2014/main" val="199778413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5491593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1278557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9893695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8336239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92415060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</a:rPr>
                        <a:t>■ Gender Analysis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 - Acc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 - Acc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39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(No GB)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77.67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569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79.23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957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7202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Attentional 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80.63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83.98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3.35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86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Sub-Attentional 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82.39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824357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909782E-2E7B-45E5-98D0-54D8AB94FFAE}"/>
              </a:ext>
            </a:extLst>
          </p:cNvPr>
          <p:cNvGrpSpPr/>
          <p:nvPr/>
        </p:nvGrpSpPr>
        <p:grpSpPr>
          <a:xfrm>
            <a:off x="5115831" y="1955928"/>
            <a:ext cx="3236589" cy="937977"/>
            <a:chOff x="5115831" y="1955928"/>
            <a:chExt cx="3236589" cy="93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EFC265-2E70-4ED7-8AC6-45DE780796C1}"/>
                </a:ext>
              </a:extLst>
            </p:cNvPr>
            <p:cNvSpPr/>
            <p:nvPr/>
          </p:nvSpPr>
          <p:spPr>
            <a:xfrm>
              <a:off x="5115831" y="1957400"/>
              <a:ext cx="720080" cy="93610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2C26FE-AD8A-464C-8C97-336BAD78AD4B}"/>
                </a:ext>
              </a:extLst>
            </p:cNvPr>
            <p:cNvSpPr/>
            <p:nvPr/>
          </p:nvSpPr>
          <p:spPr>
            <a:xfrm>
              <a:off x="7632340" y="1955928"/>
              <a:ext cx="720080" cy="9375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58819D-2D2C-485A-A772-9A50DF30E65F}"/>
                </a:ext>
              </a:extLst>
            </p:cNvPr>
            <p:cNvSpPr/>
            <p:nvPr/>
          </p:nvSpPr>
          <p:spPr>
            <a:xfrm>
              <a:off x="6374085" y="1957801"/>
              <a:ext cx="720080" cy="93610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Minus Sign 1">
              <a:extLst>
                <a:ext uri="{FF2B5EF4-FFF2-40B4-BE49-F238E27FC236}">
                  <a16:creationId xmlns:a16="http://schemas.microsoft.com/office/drawing/2014/main" id="{AF9E5BAE-D971-40EB-98C3-33049D40D59E}"/>
                </a:ext>
              </a:extLst>
            </p:cNvPr>
            <p:cNvSpPr/>
            <p:nvPr/>
          </p:nvSpPr>
          <p:spPr>
            <a:xfrm>
              <a:off x="5909804" y="2298701"/>
              <a:ext cx="360040" cy="252028"/>
            </a:xfrm>
            <a:prstGeom prst="mathMinus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Equals 3">
              <a:extLst>
                <a:ext uri="{FF2B5EF4-FFF2-40B4-BE49-F238E27FC236}">
                  <a16:creationId xmlns:a16="http://schemas.microsoft.com/office/drawing/2014/main" id="{B32C3BBF-1BD8-42BA-8ECF-627E0BBD53F0}"/>
                </a:ext>
              </a:extLst>
            </p:cNvPr>
            <p:cNvSpPr/>
            <p:nvPr/>
          </p:nvSpPr>
          <p:spPr>
            <a:xfrm>
              <a:off x="7169016" y="2300707"/>
              <a:ext cx="355070" cy="252028"/>
            </a:xfrm>
            <a:prstGeom prst="mathEqual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7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Ablation Study – Participant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12686-159D-456A-81CE-7CA912657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49768"/>
          </a:xfrm>
        </p:spPr>
        <p:txBody>
          <a:bodyPr/>
          <a:lstStyle/>
          <a:p>
            <a:r>
              <a:rPr lang="en-US" dirty="0"/>
              <a:t>So far, the model trained on clipped dataset </a:t>
            </a:r>
            <a:r>
              <a:rPr lang="zh-TW" altLang="en-US" dirty="0"/>
              <a:t>→ </a:t>
            </a:r>
            <a:r>
              <a:rPr lang="en-US" altLang="zh-TW" dirty="0"/>
              <a:t>predicting the depression of clips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Sub-Attentional ConvBiLSTM (AVT): </a:t>
            </a:r>
            <a:r>
              <a:rPr lang="en-US" altLang="zh-TW" dirty="0">
                <a:solidFill>
                  <a:srgbClr val="000000"/>
                </a:solidFill>
                <a:latin typeface="Arial (Body)"/>
              </a:rPr>
              <a:t>Acc: 82.65%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Attentional ConvBiLSTM (AV)  : Acc: 82.04%</a:t>
            </a:r>
          </a:p>
          <a:p>
            <a:pPr lvl="1"/>
            <a:r>
              <a:rPr lang="en-US" b="1" dirty="0"/>
              <a:t>Is this result representative enough?</a:t>
            </a:r>
          </a:p>
          <a:p>
            <a:r>
              <a:rPr lang="en-US" dirty="0"/>
              <a:t>Algorithm was created to recombine the clips into each participant based on each 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low tolerance between both accuracies </a:t>
            </a:r>
            <a:r>
              <a:rPr lang="zh-TW" altLang="en-US" dirty="0"/>
              <a:t>→ </a:t>
            </a:r>
            <a:r>
              <a:rPr lang="en-US" altLang="zh-TW" dirty="0"/>
              <a:t>yes, representative</a:t>
            </a:r>
          </a:p>
          <a:p>
            <a:r>
              <a:rPr lang="en-US" dirty="0"/>
              <a:t>Leading even to better performance</a:t>
            </a:r>
          </a:p>
          <a:p>
            <a:pPr lvl="1"/>
            <a:r>
              <a:rPr lang="en-US" dirty="0"/>
              <a:t>Not always shows depression symptoms over the interview</a:t>
            </a:r>
          </a:p>
          <a:p>
            <a:pPr lvl="1"/>
            <a:r>
              <a:rPr lang="en-US" dirty="0"/>
              <a:t>Correction of ambiguous clips through recombination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18C3D-0A05-400F-84E6-602B93ED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43411"/>
              </p:ext>
            </p:extLst>
          </p:nvPr>
        </p:nvGraphicFramePr>
        <p:xfrm>
          <a:off x="673100" y="2497460"/>
          <a:ext cx="7797800" cy="137922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49605542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068809196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430307837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50226726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99895821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</a:rPr>
                        <a:t>■ Participant Analysis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Clipped data - Acc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Participant - Acc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Improvement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48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(No GB)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684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329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-0.87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983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Attentional 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1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Sub-Attentional ConvBiLSTM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16846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F3532AD-E25E-43A2-8964-A25A494D4DC5}"/>
              </a:ext>
            </a:extLst>
          </p:cNvPr>
          <p:cNvGrpSpPr/>
          <p:nvPr/>
        </p:nvGrpSpPr>
        <p:grpSpPr>
          <a:xfrm>
            <a:off x="4361390" y="2936162"/>
            <a:ext cx="3711467" cy="937978"/>
            <a:chOff x="4361390" y="3296202"/>
            <a:chExt cx="3711467" cy="9379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30C0DC-AC2A-458D-859B-27C610A402EE}"/>
                </a:ext>
              </a:extLst>
            </p:cNvPr>
            <p:cNvSpPr/>
            <p:nvPr/>
          </p:nvSpPr>
          <p:spPr>
            <a:xfrm>
              <a:off x="4361390" y="3297675"/>
              <a:ext cx="720080" cy="93610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9F13AA-967F-4F4F-ADF7-8AA46CB03634}"/>
                </a:ext>
              </a:extLst>
            </p:cNvPr>
            <p:cNvSpPr/>
            <p:nvPr/>
          </p:nvSpPr>
          <p:spPr>
            <a:xfrm>
              <a:off x="7359625" y="3296202"/>
              <a:ext cx="713232" cy="9375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68EAA8-69C5-4CF8-8B12-64F08A04F62C}"/>
                </a:ext>
              </a:extLst>
            </p:cNvPr>
            <p:cNvSpPr/>
            <p:nvPr/>
          </p:nvSpPr>
          <p:spPr>
            <a:xfrm>
              <a:off x="5838336" y="3298076"/>
              <a:ext cx="720080" cy="936104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D0E26FE4-325C-4EEB-82E3-7E3A504C01B8}"/>
                </a:ext>
              </a:extLst>
            </p:cNvPr>
            <p:cNvSpPr/>
            <p:nvPr/>
          </p:nvSpPr>
          <p:spPr>
            <a:xfrm>
              <a:off x="5279883" y="3638976"/>
              <a:ext cx="360040" cy="252028"/>
            </a:xfrm>
            <a:prstGeom prst="mathMinus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quals 11">
              <a:extLst>
                <a:ext uri="{FF2B5EF4-FFF2-40B4-BE49-F238E27FC236}">
                  <a16:creationId xmlns:a16="http://schemas.microsoft.com/office/drawing/2014/main" id="{B6680AA3-BB21-40EE-B9E6-E58518184CCA}"/>
                </a:ext>
              </a:extLst>
            </p:cNvPr>
            <p:cNvSpPr/>
            <p:nvPr/>
          </p:nvSpPr>
          <p:spPr>
            <a:xfrm>
              <a:off x="6773827" y="3638975"/>
              <a:ext cx="355070" cy="252028"/>
            </a:xfrm>
            <a:prstGeom prst="mathEqual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4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of SOTA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97365A4A-77C3-43EE-9DBD-DBAA8666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6" y="1020763"/>
            <a:ext cx="5814024" cy="4249737"/>
          </a:xfrm>
        </p:spPr>
      </p:pic>
    </p:spTree>
    <p:extLst>
      <p:ext uri="{BB962C8B-B14F-4D97-AF65-F5344CB8AC3E}">
        <p14:creationId xmlns:p14="http://schemas.microsoft.com/office/powerpoint/2010/main" val="267277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Realizing a highly accurate model based on multi-modal deep learning-based approach for automatic depression estimation</a:t>
                </a:r>
              </a:p>
              <a:p>
                <a:pPr lvl="1"/>
                <a:r>
                  <a:rPr lang="en-US" altLang="zh-TW" dirty="0"/>
                  <a:t>Sub-Attentional ConvBiLSTM (AVT, Participant-based) </a:t>
                </a:r>
              </a:p>
              <a:p>
                <a:pPr marL="396859" lvl="1" indent="0">
                  <a:buNone/>
                </a:pPr>
                <a:r>
                  <a:rPr lang="zh-TW" altLang="en-US" dirty="0"/>
                  <a:t>     </a:t>
                </a:r>
                <a:r>
                  <a:rPr lang="zh-TW" altLang="en-US" b="1" dirty="0"/>
                  <a:t>→</a:t>
                </a:r>
                <a:r>
                  <a:rPr lang="zh-TW" altLang="en-US" dirty="0"/>
                  <a:t> 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  <a:latin typeface="Arial (Body)"/>
                  </a:rPr>
                  <a:t>Acc</a:t>
                </a:r>
                <a:r>
                  <a:rPr lang="en-US" altLang="zh-TW" b="1" i="0" u="none" strike="noStrike" dirty="0">
                    <a:solidFill>
                      <a:srgbClr val="000000"/>
                    </a:solidFill>
                    <a:effectLst/>
                    <a:latin typeface="Arial (Body)"/>
                  </a:rPr>
                  <a:t>:</a:t>
                </a:r>
                <a:r>
                  <a:rPr lang="zh-TW" altLang="en-US" b="1" dirty="0">
                    <a:solidFill>
                      <a:srgbClr val="000000"/>
                    </a:solidFill>
                    <a:latin typeface="Arial (Body)"/>
                  </a:rPr>
                  <a:t>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Arial (Body)"/>
                  </a:rPr>
                  <a:t>85.11% ,  F1 Score: 0.70 ,  Precision: 0.89</a:t>
                </a:r>
                <a:endParaRPr lang="en-US" altLang="zh-TW" b="1" dirty="0">
                  <a:latin typeface="Arial (Body)"/>
                </a:endParaRPr>
              </a:p>
              <a:p>
                <a:r>
                  <a:rPr lang="en-US" altLang="zh-TW" dirty="0"/>
                  <a:t>Proving that multi-modal yields better performance than single-modal</a:t>
                </a:r>
              </a:p>
              <a:p>
                <a:pPr lvl="1"/>
                <a:r>
                  <a:rPr lang="en-US" altLang="zh-TW" dirty="0"/>
                  <a:t>From </a:t>
                </a:r>
                <a:r>
                  <a:rPr lang="en-US" altLang="zh-TW" b="1" dirty="0"/>
                  <a:t>0.5%</a:t>
                </a:r>
                <a:r>
                  <a:rPr lang="en-US" altLang="zh-TW" dirty="0"/>
                  <a:t> up to </a:t>
                </a:r>
                <a:r>
                  <a:rPr lang="en-US" altLang="zh-TW" b="1" dirty="0"/>
                  <a:t>6%</a:t>
                </a:r>
              </a:p>
              <a:p>
                <a:r>
                  <a:rPr lang="en-US" altLang="zh-TW" dirty="0"/>
                  <a:t>Showing the applicability of utilizing micro-facial expressions for depression detection</a:t>
                </a:r>
              </a:p>
              <a:p>
                <a:pPr lvl="1"/>
                <a:r>
                  <a:rPr lang="en-US" altLang="zh-TW" dirty="0"/>
                  <a:t>Visual ConvBiLSTM </a:t>
                </a:r>
                <a:r>
                  <a:rPr lang="zh-TW" altLang="en-US" dirty="0"/>
                  <a:t>→ </a:t>
                </a:r>
                <a:r>
                  <a:rPr lang="it-IT" altLang="zh-TW" b="1" dirty="0"/>
                  <a:t>Acc</a:t>
                </a:r>
                <a:r>
                  <a:rPr lang="en-US" altLang="zh-TW" b="1" dirty="0"/>
                  <a:t>:</a:t>
                </a:r>
                <a:r>
                  <a:rPr lang="it-IT" altLang="zh-TW" b="1" dirty="0"/>
                  <a:t> 79.59%</a:t>
                </a:r>
                <a:endParaRPr lang="en-US" altLang="zh-TW" b="1" dirty="0"/>
              </a:p>
              <a:p>
                <a:r>
                  <a:rPr lang="en-US" altLang="zh-TW" dirty="0"/>
                  <a:t>Solving the gender bias problem in acoustic features</a:t>
                </a:r>
              </a:p>
              <a:p>
                <a:pPr lvl="1"/>
                <a:r>
                  <a:rPr lang="en-US" altLang="zh-TW" dirty="0"/>
                  <a:t>After gender balancing technique</a:t>
                </a:r>
                <a:r>
                  <a:rPr lang="zh-TW" altLang="en-US" dirty="0"/>
                  <a:t> →</a:t>
                </a:r>
                <a:r>
                  <a:rPr lang="en-US" altLang="zh-TW" dirty="0"/>
                  <a:t> </a:t>
                </a:r>
                <a:r>
                  <a:rPr lang="en-US" altLang="zh-TW" b="1" dirty="0"/>
                  <a:t>Overall Acc: 6.7%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TW" b="1" dirty="0"/>
                  <a:t>, Gender Acc Bias: 7.3%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Justifying the utilization of sliding window technique to deal with DAIC-WOZ database</a:t>
                </a:r>
              </a:p>
              <a:p>
                <a:r>
                  <a:rPr lang="en-US" altLang="zh-TW" dirty="0"/>
                  <a:t>Our approach is proved to have competitive performance while facing with imbalanced and small-scale dataset problems for depression estimation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" t="-1644" r="-2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711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F174C6-3622-4770-90F0-656064F41094}"/>
              </a:ext>
            </a:extLst>
          </p:cNvPr>
          <p:cNvSpPr txBox="1"/>
          <p:nvPr/>
        </p:nvSpPr>
        <p:spPr>
          <a:xfrm>
            <a:off x="431540" y="2272724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Thank you very much for your attention</a:t>
            </a:r>
          </a:p>
          <a:p>
            <a:pPr algn="ctr"/>
            <a:r>
              <a:rPr lang="en-US" sz="35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5262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85772"/>
          </a:xfrm>
        </p:spPr>
        <p:txBody>
          <a:bodyPr/>
          <a:lstStyle/>
          <a:p>
            <a:r>
              <a:rPr lang="en-US" altLang="zh-TW" sz="1200" dirty="0"/>
              <a:t>Depression key facts. World Health Organization, Sep. 2021, Retrieved from WHO official website: </a:t>
            </a:r>
            <a:r>
              <a:rPr lang="en-US" altLang="zh-TW" sz="1200" dirty="0">
                <a:hlinkClick r:id="rId3"/>
              </a:rPr>
              <a:t>https://www.who.int/news-room/fact-sheets/detail/depression</a:t>
            </a:r>
            <a:r>
              <a:rPr lang="en-US" altLang="zh-TW" sz="1200" dirty="0"/>
              <a:t> [1]</a:t>
            </a:r>
          </a:p>
          <a:p>
            <a:r>
              <a:rPr lang="de-DE" altLang="zh-TW" sz="1200" dirty="0"/>
              <a:t>Schrift, AA and Notfall, Hilfsangebote im. Zahlen und fakten. [2]</a:t>
            </a:r>
          </a:p>
          <a:p>
            <a:r>
              <a:rPr lang="en-US" altLang="zh-TW" sz="1200" dirty="0"/>
              <a:t>Jacobi, Frank, </a:t>
            </a:r>
            <a:r>
              <a:rPr lang="en-US" altLang="zh-TW" sz="1200" dirty="0" err="1"/>
              <a:t>Wittchen</a:t>
            </a:r>
            <a:r>
              <a:rPr lang="en-US" altLang="zh-TW" sz="1200" dirty="0"/>
              <a:t>, H-U, </a:t>
            </a:r>
            <a:r>
              <a:rPr lang="en-US" altLang="zh-TW" sz="1200" dirty="0" err="1"/>
              <a:t>H¨olting</a:t>
            </a:r>
            <a:r>
              <a:rPr lang="en-US" altLang="zh-TW" sz="1200" dirty="0"/>
              <a:t>, Christoph, </a:t>
            </a:r>
            <a:r>
              <a:rPr lang="en-US" altLang="zh-TW" sz="1200" dirty="0" err="1"/>
              <a:t>H¨ofler</a:t>
            </a:r>
            <a:r>
              <a:rPr lang="en-US" altLang="zh-TW" sz="1200" dirty="0"/>
              <a:t>, Michael, Pfister, Hildegard, Müller, Norbert, and </a:t>
            </a:r>
            <a:r>
              <a:rPr lang="en-US" altLang="zh-TW" sz="1200" dirty="0" err="1"/>
              <a:t>Lieb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Roselind</a:t>
            </a:r>
            <a:r>
              <a:rPr lang="en-US" altLang="zh-TW" sz="1200" dirty="0"/>
              <a:t>. Prevalence, co-morbidity and correlates of mental disorders in the general population: results from the </a:t>
            </a:r>
            <a:r>
              <a:rPr lang="en-US" altLang="zh-TW" sz="1200" dirty="0" err="1"/>
              <a:t>german</a:t>
            </a:r>
            <a:r>
              <a:rPr lang="en-US" altLang="zh-TW" sz="1200" dirty="0"/>
              <a:t> health interview and examination survey (</a:t>
            </a:r>
            <a:r>
              <a:rPr lang="en-US" altLang="zh-TW" sz="1200" dirty="0" err="1"/>
              <a:t>ghs</a:t>
            </a:r>
            <a:r>
              <a:rPr lang="en-US" altLang="zh-TW" sz="1200" dirty="0"/>
              <a:t>). Psychological medicine, 34(4):597–611, 2004. [3]</a:t>
            </a:r>
          </a:p>
          <a:p>
            <a:r>
              <a:rPr lang="de-DE" altLang="zh-TW" sz="1200" dirty="0" err="1"/>
              <a:t>Detbun</a:t>
            </a:r>
            <a:r>
              <a:rPr lang="de-DE" altLang="zh-TW" sz="1200" dirty="0"/>
              <a:t>, </a:t>
            </a:r>
            <a:r>
              <a:rPr lang="de-DE" altLang="zh-TW" sz="1200" dirty="0" err="1"/>
              <a:t>Piyaphat</a:t>
            </a:r>
            <a:r>
              <a:rPr lang="de-DE" altLang="zh-TW" sz="1200" dirty="0"/>
              <a:t>. Symptome einer Depression. Website: </a:t>
            </a:r>
            <a:r>
              <a:rPr lang="de-DE" altLang="zh-TW" sz="1200" dirty="0">
                <a:hlinkClick r:id="rId4"/>
              </a:rPr>
              <a:t>dreamstime.com</a:t>
            </a:r>
            <a:r>
              <a:rPr lang="de-DE" altLang="zh-TW" sz="1200" dirty="0"/>
              <a:t> [4]</a:t>
            </a:r>
          </a:p>
          <a:p>
            <a:r>
              <a:rPr lang="en-US" altLang="zh-TW" sz="1200" dirty="0"/>
              <a:t>Dham, Shubham, Sharma, Anirudh, and </a:t>
            </a:r>
            <a:r>
              <a:rPr lang="en-US" altLang="zh-TW" sz="1200" dirty="0" err="1"/>
              <a:t>Dhall</a:t>
            </a:r>
            <a:r>
              <a:rPr lang="en-US" altLang="zh-TW" sz="1200" dirty="0"/>
              <a:t>, Abhinav. Depression scale recognition from audio, visual and text analysis.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arXiv:1709.05865, 2017. [5]</a:t>
            </a:r>
          </a:p>
          <a:p>
            <a:r>
              <a:rPr lang="en-US" altLang="zh-TW" sz="1200" dirty="0" err="1"/>
              <a:t>Valstar</a:t>
            </a:r>
            <a:r>
              <a:rPr lang="en-US" altLang="zh-TW" sz="1200" dirty="0"/>
              <a:t>, Michel, </a:t>
            </a:r>
            <a:r>
              <a:rPr lang="en-US" altLang="zh-TW" sz="1200" dirty="0" err="1"/>
              <a:t>Gratch</a:t>
            </a:r>
            <a:r>
              <a:rPr lang="en-US" altLang="zh-TW" sz="1200" dirty="0"/>
              <a:t>, Jonathan, Schuller, </a:t>
            </a:r>
            <a:r>
              <a:rPr lang="en-US" altLang="zh-TW" sz="1200" dirty="0" err="1"/>
              <a:t>Bj¨orn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Ringeval</a:t>
            </a:r>
            <a:r>
              <a:rPr lang="en-US" altLang="zh-TW" sz="1200" dirty="0"/>
              <a:t>, Fabien, Lalanne, Denis, Torres Torres, Mercedes, Scherer, Stefan, </a:t>
            </a:r>
            <a:r>
              <a:rPr lang="en-US" altLang="zh-TW" sz="1200" dirty="0" err="1"/>
              <a:t>Stratou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Giota</a:t>
            </a:r>
            <a:r>
              <a:rPr lang="en-US" altLang="zh-TW" sz="1200" dirty="0"/>
              <a:t>, Cowie, Roddy, and </a:t>
            </a:r>
            <a:r>
              <a:rPr lang="en-US" altLang="zh-TW" sz="1200" dirty="0" err="1"/>
              <a:t>Pantic</a:t>
            </a:r>
            <a:r>
              <a:rPr lang="en-US" altLang="zh-TW" sz="1200" dirty="0"/>
              <a:t>, Maja. Avec 2016: Depression, mood, and emotion recognition workshop and challenge. In Proceedings of the 6th international workshop on audio/visual emotion challenge, pages 3–10, 2016. [6]</a:t>
            </a:r>
          </a:p>
          <a:p>
            <a:r>
              <a:rPr lang="en-US" altLang="zh-TW" sz="1200" dirty="0"/>
              <a:t>Williamson, James R, Godoy, Elizabeth, Cha, Miriam, </a:t>
            </a:r>
            <a:r>
              <a:rPr lang="en-US" altLang="zh-TW" sz="1200" dirty="0" err="1"/>
              <a:t>Schwarzentruber</a:t>
            </a:r>
            <a:r>
              <a:rPr lang="en-US" altLang="zh-TW" sz="1200" dirty="0"/>
              <a:t>, Adrianne, </a:t>
            </a:r>
            <a:r>
              <a:rPr lang="en-US" altLang="zh-TW" sz="1200" dirty="0" err="1"/>
              <a:t>Khorrami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Pooya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Gwon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Youngjune</a:t>
            </a:r>
            <a:r>
              <a:rPr lang="en-US" altLang="zh-TW" sz="1200" dirty="0"/>
              <a:t>, Kung, Hsiang-Tsung, </a:t>
            </a:r>
            <a:r>
              <a:rPr lang="en-US" altLang="zh-TW" sz="1200" dirty="0" err="1"/>
              <a:t>Dagli</a:t>
            </a:r>
            <a:r>
              <a:rPr lang="en-US" altLang="zh-TW" sz="1200" dirty="0"/>
              <a:t>, Charlie. Detecting depression using vocal, facial and semantic communication cues. In Proceedings of the 6th International Workshop on Audio/Visual Emotion Challenge, pages11–18, 2016. [7]</a:t>
            </a:r>
          </a:p>
          <a:p>
            <a:r>
              <a:rPr lang="en-US" altLang="zh-TW" sz="1200" dirty="0"/>
              <a:t>Haque, Albert, Guo, Michelle, Miner, Adam S, and Fei-Fei, Li. Measuring depression symptom severity from spoken language and 3d facial expressions.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arXiv:1811.08592, 2018. [8]</a:t>
            </a:r>
          </a:p>
          <a:p>
            <a:r>
              <a:rPr lang="en-US" altLang="zh-TW" sz="1200" dirty="0" err="1"/>
              <a:t>Saidi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Afef</a:t>
            </a:r>
            <a:r>
              <a:rPr lang="en-US" altLang="zh-TW" sz="1200" dirty="0"/>
              <a:t>, Othman, Slim Ben, and Saoud, Slim Ben. Hybrid </a:t>
            </a:r>
            <a:r>
              <a:rPr lang="en-US" altLang="zh-TW" sz="1200" dirty="0" err="1"/>
              <a:t>cnn-svm</a:t>
            </a:r>
            <a:r>
              <a:rPr lang="en-US" altLang="zh-TW" sz="1200" dirty="0"/>
              <a:t> classifier for efficient depression detection system. In 2020 4th International Conference on Advanced Systems and Emergent Technologies (IC_ASET), pages 229–234. IEEE, 2020. [9]</a:t>
            </a:r>
          </a:p>
          <a:p>
            <a:endParaRPr lang="en-US" altLang="zh-TW" sz="12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7375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Worldwide leading cause of disability </a:t>
            </a:r>
          </a:p>
          <a:p>
            <a:pPr lvl="1"/>
            <a:r>
              <a:rPr lang="en-US" altLang="zh-TW" dirty="0"/>
              <a:t>More than 280 million people in the world have depression [1]</a:t>
            </a:r>
          </a:p>
          <a:p>
            <a:pPr lvl="1"/>
            <a:r>
              <a:rPr lang="en-US" altLang="zh-TW" dirty="0"/>
              <a:t>In Germany, 10.9% of the population suffers from depression [2, 3]</a:t>
            </a:r>
          </a:p>
          <a:p>
            <a:r>
              <a:rPr lang="en-US" altLang="zh-TW" dirty="0"/>
              <a:t>Major depressive disorder (MDD) leads to suicide</a:t>
            </a:r>
          </a:p>
          <a:p>
            <a:pPr lvl="1"/>
            <a:r>
              <a:rPr lang="en-US" altLang="zh-TW" dirty="0"/>
              <a:t>Worldwide, 700,000 people commit suicide due to MDD [1]</a:t>
            </a:r>
          </a:p>
          <a:p>
            <a:pPr lvl="1"/>
            <a:r>
              <a:rPr lang="en-US" altLang="zh-TW" dirty="0"/>
              <a:t>In Germany, 15% of patients with MDD die from suicide and about 60% of all suicides are due to depression [2]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Underlying issues:</a:t>
            </a:r>
          </a:p>
          <a:p>
            <a:pPr lvl="1"/>
            <a:r>
              <a:rPr lang="en-US" altLang="zh-TW" dirty="0"/>
              <a:t>Hard to detect or even got ignored (33% of patients with depression are not recognized [2])</a:t>
            </a:r>
          </a:p>
          <a:p>
            <a:pPr lvl="1"/>
            <a:r>
              <a:rPr lang="en-US" altLang="zh-TW" dirty="0"/>
              <a:t>Confused with other illnesses due to the similar symptoms</a:t>
            </a:r>
          </a:p>
          <a:p>
            <a:pPr lvl="1"/>
            <a:r>
              <a:rPr lang="en-US" altLang="zh-TW" dirty="0"/>
              <a:t>Limitations and barriers to effective care, including financial cost, a lack of resources or well-trained experts, and social stigma</a:t>
            </a:r>
          </a:p>
        </p:txBody>
      </p:sp>
    </p:spTree>
    <p:extLst>
      <p:ext uri="{BB962C8B-B14F-4D97-AF65-F5344CB8AC3E}">
        <p14:creationId xmlns:p14="http://schemas.microsoft.com/office/powerpoint/2010/main" val="33213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425184" cy="4249768"/>
          </a:xfrm>
        </p:spPr>
        <p:txBody>
          <a:bodyPr/>
          <a:lstStyle/>
          <a:p>
            <a:r>
              <a:rPr lang="en-US" altLang="zh-TW" sz="1200" dirty="0"/>
              <a:t>Ma, </a:t>
            </a:r>
            <a:r>
              <a:rPr lang="en-US" altLang="zh-TW" sz="1200" dirty="0" err="1"/>
              <a:t>Xingchen</a:t>
            </a:r>
            <a:r>
              <a:rPr lang="en-US" altLang="zh-TW" sz="1200" dirty="0"/>
              <a:t>, Yang, </a:t>
            </a:r>
            <a:r>
              <a:rPr lang="en-US" altLang="zh-TW" sz="1200" dirty="0" err="1"/>
              <a:t>Hongyu</a:t>
            </a:r>
            <a:r>
              <a:rPr lang="en-US" altLang="zh-TW" sz="1200" dirty="0"/>
              <a:t>, Chen, </a:t>
            </a:r>
            <a:r>
              <a:rPr lang="en-US" altLang="zh-TW" sz="1200" dirty="0" err="1"/>
              <a:t>Qiang</a:t>
            </a:r>
            <a:r>
              <a:rPr lang="en-US" altLang="zh-TW" sz="1200" dirty="0"/>
              <a:t>, Huang, Di, and Wang, </a:t>
            </a:r>
            <a:r>
              <a:rPr lang="en-US" altLang="zh-TW" sz="1200" dirty="0" err="1"/>
              <a:t>Yunhong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Depaudionet</a:t>
            </a:r>
            <a:r>
              <a:rPr lang="en-US" altLang="zh-TW" sz="1200" dirty="0"/>
              <a:t>: An efficient deep model for audio based depression classification. In Proceedings of the 6th international workshop on audio/visual emotion challenge, pages 35–42, 2016. [10]</a:t>
            </a:r>
          </a:p>
          <a:p>
            <a:r>
              <a:rPr lang="en-US" altLang="zh-TW" sz="1200" dirty="0"/>
              <a:t>Zhao, Yan, Liang, </a:t>
            </a:r>
            <a:r>
              <a:rPr lang="en-US" altLang="zh-TW" sz="1200" dirty="0" err="1"/>
              <a:t>Zhenlin</a:t>
            </a:r>
            <a:r>
              <a:rPr lang="en-US" altLang="zh-TW" sz="1200" dirty="0"/>
              <a:t>, Du, Jing, Zhang, Li, Liu, Chengyu, and Zhao, Li. Multi-head attention-based long short-term memory for depression detection from speech. Frontiers in Neurorobotics, page 111, 2021. [11]</a:t>
            </a:r>
          </a:p>
          <a:p>
            <a:r>
              <a:rPr lang="en-US" altLang="zh-TW" sz="1200" dirty="0"/>
              <a:t>Lam, Genevieve, </a:t>
            </a:r>
            <a:r>
              <a:rPr lang="en-US" altLang="zh-TW" sz="1200" dirty="0" err="1"/>
              <a:t>Dongyan</a:t>
            </a:r>
            <a:r>
              <a:rPr lang="en-US" altLang="zh-TW" sz="1200" dirty="0"/>
              <a:t>, Huang, and Lin, </a:t>
            </a:r>
            <a:r>
              <a:rPr lang="en-US" altLang="zh-TW" sz="1200" dirty="0" err="1"/>
              <a:t>Weisi</a:t>
            </a:r>
            <a:r>
              <a:rPr lang="en-US" altLang="zh-TW" sz="1200" dirty="0"/>
              <a:t>. Context-aware deep learning for multimodal depression detection. In ICASSP 2019-2019 IEEE International Conference on Acoustics, Speech and Signal Processing (ICASSP), pages 3946–3950. IEEE, 2019. [12]</a:t>
            </a:r>
          </a:p>
          <a:p>
            <a:r>
              <a:rPr lang="en-US" altLang="zh-TW" sz="1200" dirty="0"/>
              <a:t>Lin, Lin, Chen, </a:t>
            </a:r>
            <a:r>
              <a:rPr lang="en-US" altLang="zh-TW" sz="1200" dirty="0" err="1"/>
              <a:t>Xuri</a:t>
            </a:r>
            <a:r>
              <a:rPr lang="en-US" altLang="zh-TW" sz="1200" dirty="0"/>
              <a:t>, Shen, Ying, and Zhang, Lin. Towards automatic depression detection: A </a:t>
            </a:r>
            <a:r>
              <a:rPr lang="en-US" altLang="zh-TW" sz="1200" dirty="0" err="1"/>
              <a:t>bilstm</a:t>
            </a:r>
            <a:r>
              <a:rPr lang="en-US" altLang="zh-TW" sz="1200" dirty="0"/>
              <a:t>/1d </a:t>
            </a:r>
            <a:r>
              <a:rPr lang="en-US" altLang="zh-TW" sz="1200" dirty="0" err="1"/>
              <a:t>cnn</a:t>
            </a:r>
            <a:r>
              <a:rPr lang="en-US" altLang="zh-TW" sz="1200" dirty="0"/>
              <a:t>-based model. Applied Sciences, 10(23):8701, 2020. [13]</a:t>
            </a:r>
          </a:p>
          <a:p>
            <a:r>
              <a:rPr lang="en-US" altLang="zh-TW" sz="1200" dirty="0" err="1"/>
              <a:t>Gratch</a:t>
            </a:r>
            <a:r>
              <a:rPr lang="en-US" altLang="zh-TW" sz="1200" dirty="0"/>
              <a:t>, Jonathan, </a:t>
            </a:r>
            <a:r>
              <a:rPr lang="en-US" altLang="zh-TW" sz="1200" dirty="0" err="1"/>
              <a:t>Artstein</a:t>
            </a:r>
            <a:r>
              <a:rPr lang="en-US" altLang="zh-TW" sz="1200" dirty="0"/>
              <a:t>, Ron, Lucas, Gale, </a:t>
            </a:r>
            <a:r>
              <a:rPr lang="en-US" altLang="zh-TW" sz="1200" dirty="0" err="1"/>
              <a:t>Stratou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Giota</a:t>
            </a:r>
            <a:r>
              <a:rPr lang="en-US" altLang="zh-TW" sz="1200" dirty="0"/>
              <a:t>, Scherer, Stefan, Nazarian, Angela, Wood, Rachel, </a:t>
            </a:r>
            <a:r>
              <a:rPr lang="en-US" altLang="zh-TW" sz="1200" dirty="0" err="1"/>
              <a:t>Boberg</a:t>
            </a:r>
            <a:r>
              <a:rPr lang="en-US" altLang="zh-TW" sz="1200" dirty="0"/>
              <a:t>, Jill, </a:t>
            </a:r>
            <a:r>
              <a:rPr lang="en-US" altLang="zh-TW" sz="1200" dirty="0" err="1"/>
              <a:t>DeVault</a:t>
            </a:r>
            <a:r>
              <a:rPr lang="en-US" altLang="zh-TW" sz="1200" dirty="0"/>
              <a:t>, David, </a:t>
            </a:r>
            <a:r>
              <a:rPr lang="en-US" altLang="zh-TW" sz="1200" dirty="0" err="1"/>
              <a:t>Marsella</a:t>
            </a:r>
            <a:r>
              <a:rPr lang="en-US" altLang="zh-TW" sz="1200" dirty="0"/>
              <a:t>, Stacy, et al. The distress analysis interview corpus of human and computer interviews. In Proceedings of the Ninth International Conference on Language Resources and Evaluation (LREC’14), pages 3123–3128, 2014. [14]</a:t>
            </a:r>
          </a:p>
          <a:p>
            <a:r>
              <a:rPr lang="en-US" altLang="zh-TW" sz="1200" dirty="0" err="1"/>
              <a:t>Alhanai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Tuka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Ghassemi</a:t>
            </a:r>
            <a:r>
              <a:rPr lang="en-US" altLang="zh-TW" sz="1200" dirty="0"/>
              <a:t>, Mohammad M, and Glass, James R. Detecting depression with audio/text sequence modeling of interviews. In </a:t>
            </a:r>
            <a:r>
              <a:rPr lang="en-US" altLang="zh-TW" sz="1200" dirty="0" err="1"/>
              <a:t>Interspeech</a:t>
            </a:r>
            <a:r>
              <a:rPr lang="en-US" altLang="zh-TW" sz="1200" dirty="0"/>
              <a:t>, pages 1716–1720, 2018. [15]</a:t>
            </a:r>
          </a:p>
          <a:p>
            <a:r>
              <a:rPr lang="en-US" altLang="zh-TW" sz="1200" dirty="0" err="1"/>
              <a:t>Traunmüller</a:t>
            </a:r>
            <a:r>
              <a:rPr lang="en-US" altLang="zh-TW" sz="1200" dirty="0"/>
              <a:t>, Hartmut and Eriksson, Anders. The frequency range of the voice fundamental in the speech of male and female adults. Unpublished manuscript, 11, 1995. [16]</a:t>
            </a:r>
          </a:p>
          <a:p>
            <a:r>
              <a:rPr lang="en-US" altLang="zh-TW" sz="1200" dirty="0"/>
              <a:t>Male to Female Voice Changer. </a:t>
            </a:r>
            <a:r>
              <a:rPr lang="en-US" altLang="zh-TW" sz="1200" dirty="0" err="1"/>
              <a:t>LingoJam</a:t>
            </a:r>
            <a:r>
              <a:rPr lang="en-US" altLang="zh-TW" sz="1200" dirty="0"/>
              <a:t>. Website: lingojam.com [17]</a:t>
            </a:r>
          </a:p>
          <a:p>
            <a:r>
              <a:rPr lang="en-US" altLang="zh-TW" sz="1200" dirty="0" err="1"/>
              <a:t>Kehtarnavaz</a:t>
            </a:r>
            <a:r>
              <a:rPr lang="en-US" altLang="zh-TW" sz="1200" dirty="0"/>
              <a:t>, Nasser. Digital signal processing system design: LabVIEW-based hybrid programming. Elsevier, 2011. [18]</a:t>
            </a:r>
          </a:p>
          <a:p>
            <a:r>
              <a:rPr lang="it-IT" altLang="zh-TW" sz="1200" dirty="0"/>
              <a:t>Velardo, Valerio. Audio </a:t>
            </a:r>
            <a:r>
              <a:rPr lang="it-IT" altLang="zh-TW" sz="1200" dirty="0" err="1"/>
              <a:t>signal</a:t>
            </a:r>
            <a:r>
              <a:rPr lang="it-IT" altLang="zh-TW" sz="1200" dirty="0"/>
              <a:t> processing for ml. GitHub, Sep. 18, 2020 [Online]. [19]</a:t>
            </a:r>
            <a:endParaRPr lang="en-US" altLang="zh-TW" sz="1200" dirty="0"/>
          </a:p>
          <a:p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20438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49768"/>
          </a:xfrm>
        </p:spPr>
        <p:txBody>
          <a:bodyPr/>
          <a:lstStyle/>
          <a:p>
            <a:r>
              <a:rPr lang="en-US" altLang="zh-TW" sz="1200" dirty="0" err="1"/>
              <a:t>Niemitalo</a:t>
            </a:r>
            <a:r>
              <a:rPr lang="en-US" altLang="zh-TW" sz="1200" dirty="0"/>
              <a:t>, Olli. Hann window function and its </a:t>
            </a:r>
            <a:r>
              <a:rPr lang="en-US" altLang="zh-TW" sz="1200" dirty="0" err="1"/>
              <a:t>fourier</a:t>
            </a:r>
            <a:r>
              <a:rPr lang="en-US" altLang="zh-TW" sz="1200" dirty="0"/>
              <a:t> transform. Wikipedia. Accessed February 12, 2013 [Online], Feb 2013. [20]</a:t>
            </a:r>
          </a:p>
          <a:p>
            <a:r>
              <a:rPr lang="en-US" altLang="zh-TW" sz="1200" dirty="0" err="1"/>
              <a:t>Rolczy´nski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Rafal</a:t>
            </a:r>
            <a:r>
              <a:rPr lang="en-US" altLang="zh-TW" sz="1200" dirty="0"/>
              <a:t>. Synthetic boosted automatic speech recognition. MD dissertation, Multimedia Department, Polish-Japanese Academy of Information Technology, Warsaw, </a:t>
            </a:r>
            <a:r>
              <a:rPr lang="en-US" altLang="zh-TW" sz="1200" dirty="0" err="1"/>
              <a:t>Mazowieckie</a:t>
            </a:r>
            <a:r>
              <a:rPr lang="en-US" altLang="zh-TW" sz="1200" dirty="0"/>
              <a:t>, 2019. [21]</a:t>
            </a:r>
          </a:p>
          <a:p>
            <a:r>
              <a:rPr lang="en-US" altLang="zh-TW" sz="1200" dirty="0" err="1"/>
              <a:t>Foret</a:t>
            </a:r>
            <a:r>
              <a:rPr lang="en-US" altLang="zh-TW" sz="1200" dirty="0"/>
              <a:t>, Pierre, Kleiner, </a:t>
            </a:r>
            <a:r>
              <a:rPr lang="en-US" altLang="zh-TW" sz="1200" dirty="0" err="1"/>
              <a:t>Ariel,Mobahi</a:t>
            </a:r>
            <a:r>
              <a:rPr lang="en-US" altLang="zh-TW" sz="1200" dirty="0"/>
              <a:t>, Hossein, and </a:t>
            </a:r>
            <a:r>
              <a:rPr lang="en-US" altLang="zh-TW" sz="1200" dirty="0" err="1"/>
              <a:t>Neyshabur</a:t>
            </a:r>
            <a:r>
              <a:rPr lang="en-US" altLang="zh-TW" sz="1200" dirty="0"/>
              <a:t>, Behnam. Sharpness-aware minimization for efficiently improving generalization.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arXiv:2010.01412, 2020. [22]</a:t>
            </a:r>
          </a:p>
          <a:p>
            <a:r>
              <a:rPr lang="en-US" altLang="zh-TW" sz="1200" dirty="0"/>
              <a:t>Chen, </a:t>
            </a:r>
            <a:r>
              <a:rPr lang="en-US" altLang="zh-TW" sz="1200" dirty="0" err="1"/>
              <a:t>Xiangning</a:t>
            </a:r>
            <a:r>
              <a:rPr lang="en-US" altLang="zh-TW" sz="1200" dirty="0"/>
              <a:t>, Hsieh, Cho-</a:t>
            </a:r>
            <a:r>
              <a:rPr lang="en-US" altLang="zh-TW" sz="1200" dirty="0" err="1"/>
              <a:t>Jui</a:t>
            </a:r>
            <a:r>
              <a:rPr lang="en-US" altLang="zh-TW" sz="1200" dirty="0"/>
              <a:t>, and Gong, </a:t>
            </a:r>
            <a:r>
              <a:rPr lang="en-US" altLang="zh-TW" sz="1200" dirty="0" err="1"/>
              <a:t>Boqing</a:t>
            </a:r>
            <a:r>
              <a:rPr lang="en-US" altLang="zh-TW" sz="1200" dirty="0"/>
              <a:t>. When vision transformers outperform </a:t>
            </a:r>
            <a:r>
              <a:rPr lang="en-US" altLang="zh-TW" sz="1200" dirty="0" err="1"/>
              <a:t>resnets</a:t>
            </a:r>
            <a:r>
              <a:rPr lang="en-US" altLang="zh-TW" sz="1200" dirty="0"/>
              <a:t> without pre-training or strong data augmentations.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arXiv:2106.01548, 2021. [23]</a:t>
            </a:r>
          </a:p>
          <a:p>
            <a:r>
              <a:rPr lang="en-US" altLang="zh-TW" sz="1200" dirty="0"/>
              <a:t>Tang, </a:t>
            </a:r>
            <a:r>
              <a:rPr lang="en-US" altLang="zh-TW" sz="1200" dirty="0" err="1"/>
              <a:t>Yansong</a:t>
            </a:r>
            <a:r>
              <a:rPr lang="en-US" altLang="zh-TW" sz="1200" dirty="0"/>
              <a:t>, Ni, </a:t>
            </a:r>
            <a:r>
              <a:rPr lang="en-US" altLang="zh-TW" sz="1200" dirty="0" err="1"/>
              <a:t>Zanlin</a:t>
            </a:r>
            <a:r>
              <a:rPr lang="en-US" altLang="zh-TW" sz="1200" dirty="0"/>
              <a:t>, Zhou, </a:t>
            </a:r>
            <a:r>
              <a:rPr lang="en-US" altLang="zh-TW" sz="1200" dirty="0" err="1"/>
              <a:t>Jiahuan</a:t>
            </a:r>
            <a:r>
              <a:rPr lang="en-US" altLang="zh-TW" sz="1200" dirty="0"/>
              <a:t>, Zhang, </a:t>
            </a:r>
            <a:r>
              <a:rPr lang="en-US" altLang="zh-TW" sz="1200" dirty="0" err="1"/>
              <a:t>Danyang</a:t>
            </a:r>
            <a:r>
              <a:rPr lang="en-US" altLang="zh-TW" sz="1200" dirty="0"/>
              <a:t>, Lu, </a:t>
            </a:r>
            <a:r>
              <a:rPr lang="en-US" altLang="zh-TW" sz="1200" dirty="0" err="1"/>
              <a:t>Jiwen</a:t>
            </a:r>
            <a:r>
              <a:rPr lang="en-US" altLang="zh-TW" sz="1200" dirty="0"/>
              <a:t>, Wu, Ying, and Zhou, </a:t>
            </a:r>
            <a:r>
              <a:rPr lang="en-US" altLang="zh-TW" sz="1200" dirty="0" err="1"/>
              <a:t>Jie</a:t>
            </a:r>
            <a:r>
              <a:rPr lang="en-US" altLang="zh-TW" sz="1200" dirty="0"/>
              <a:t>. Uncertainty-aware score distribution learning for action quality assessment. In Proceedings of the IEEE/CVF Conference on Computer Vision and Pattern Recognition, pages 9839–9848, 2020. [24]</a:t>
            </a:r>
          </a:p>
          <a:p>
            <a:r>
              <a:rPr lang="en-US" altLang="zh-TW" sz="1200" dirty="0"/>
              <a:t>Dai, </a:t>
            </a:r>
            <a:r>
              <a:rPr lang="en-US" altLang="zh-TW" sz="1200" dirty="0" err="1"/>
              <a:t>Yimian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Gieseke</a:t>
            </a:r>
            <a:r>
              <a:rPr lang="en-US" altLang="zh-TW" sz="1200" dirty="0"/>
              <a:t>, Fabian, </a:t>
            </a:r>
            <a:r>
              <a:rPr lang="en-US" altLang="zh-TW" sz="1200" dirty="0" err="1"/>
              <a:t>Oehmcke</a:t>
            </a:r>
            <a:r>
              <a:rPr lang="en-US" altLang="zh-TW" sz="1200" dirty="0"/>
              <a:t>, Stefan, Wu, </a:t>
            </a:r>
            <a:r>
              <a:rPr lang="en-US" altLang="zh-TW" sz="1200" dirty="0" err="1"/>
              <a:t>Yiquan</a:t>
            </a:r>
            <a:r>
              <a:rPr lang="en-US" altLang="zh-TW" sz="1200" dirty="0"/>
              <a:t>, and Barnard, Kobus. Attentional feature fusion. In Proceedings of the IEEE/CVF Winter Conference on Applications of Computer Vision, pages 3560–3569, 2021. [25]</a:t>
            </a:r>
          </a:p>
          <a:p>
            <a:r>
              <a:rPr lang="en-US" altLang="zh-TW" sz="1200" dirty="0"/>
              <a:t>Gong, Yuan and </a:t>
            </a:r>
            <a:r>
              <a:rPr lang="en-US" altLang="zh-TW" sz="1200" dirty="0" err="1"/>
              <a:t>Poellabauer</a:t>
            </a:r>
            <a:r>
              <a:rPr lang="en-US" altLang="zh-TW" sz="1200" dirty="0"/>
              <a:t>, Christian. Topic modeling based multi-modal depression detection. In Proceedings of the 7th Annual Workshop on Audio/Visual Emotion Challenge, pages 69–76, 2017. [26]</a:t>
            </a:r>
          </a:p>
          <a:p>
            <a:r>
              <a:rPr lang="en-US" altLang="zh-TW" sz="1200" dirty="0"/>
              <a:t>Universal-Sentence-Encoder-Large. Google. Website: </a:t>
            </a:r>
            <a:r>
              <a:rPr lang="en-US" altLang="zh-TW" sz="1200" dirty="0">
                <a:hlinkClick r:id="rId3"/>
              </a:rPr>
              <a:t>https://tfhub.dev/google/universal-sentence-encoder-large/5</a:t>
            </a:r>
            <a:r>
              <a:rPr lang="en-US" altLang="zh-TW" sz="1200" dirty="0"/>
              <a:t> [27]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91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Distribution of PHQ-8 Subscores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6C62256-A657-41DE-ACFF-57B795694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30" y="1020763"/>
            <a:ext cx="5437716" cy="4078287"/>
          </a:xfrm>
        </p:spPr>
      </p:pic>
    </p:spTree>
    <p:extLst>
      <p:ext uri="{BB962C8B-B14F-4D97-AF65-F5344CB8AC3E}">
        <p14:creationId xmlns:p14="http://schemas.microsoft.com/office/powerpoint/2010/main" val="160576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D5421183-03FD-404D-86DF-9ACB0BCED741}"/>
              </a:ext>
            </a:extLst>
          </p:cNvPr>
          <p:cNvSpPr txBox="1">
            <a:spLocks/>
          </p:cNvSpPr>
          <p:nvPr/>
        </p:nvSpPr>
        <p:spPr bwMode="auto">
          <a:xfrm>
            <a:off x="4572000" y="1020000"/>
            <a:ext cx="4176712" cy="216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1927" marR="0" indent="-261927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 sz="1667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786" marR="0" indent="-261927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  <a:defRPr sz="1500">
                <a:solidFill>
                  <a:schemeClr val="tx1"/>
                </a:solidFill>
                <a:latin typeface="+mn-lt"/>
              </a:defRPr>
            </a:lvl2pPr>
            <a:lvl3pPr marL="1008022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5"/>
              </a:buBlip>
              <a:tabLst/>
              <a:defRPr sz="1333">
                <a:solidFill>
                  <a:schemeClr val="tx1"/>
                </a:solidFill>
                <a:latin typeface="+mn-lt"/>
              </a:defRPr>
            </a:lvl3pPr>
            <a:lvl4pPr marL="1381070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5"/>
              </a:buBlip>
              <a:tabLst/>
              <a:defRPr sz="1333">
                <a:solidFill>
                  <a:schemeClr val="tx1"/>
                </a:solidFill>
                <a:latin typeface="+mn-lt"/>
              </a:defRPr>
            </a:lvl4pPr>
            <a:lvl5pPr marL="1746180" marR="0" indent="-230178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5"/>
              </a:buBlip>
              <a:tabLst/>
              <a:defRPr sz="1333">
                <a:solidFill>
                  <a:schemeClr val="tx1"/>
                </a:solidFill>
                <a:latin typeface="+mn-lt"/>
              </a:defRPr>
            </a:lvl5pPr>
            <a:lvl6pPr marL="2095416" indent="-190492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167">
                <a:solidFill>
                  <a:schemeClr val="tx1"/>
                </a:solidFill>
                <a:latin typeface="+mn-lt"/>
              </a:defRPr>
            </a:lvl6pPr>
            <a:lvl7pPr marL="2476401" indent="-190492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167">
                <a:solidFill>
                  <a:schemeClr val="tx1"/>
                </a:solidFill>
                <a:latin typeface="+mn-lt"/>
              </a:defRPr>
            </a:lvl7pPr>
            <a:lvl8pPr marL="2857386" indent="-190492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167">
                <a:solidFill>
                  <a:schemeClr val="tx1"/>
                </a:solidFill>
                <a:latin typeface="+mn-lt"/>
              </a:defRPr>
            </a:lvl8pPr>
            <a:lvl9pPr marL="3238370" indent="-190492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167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kern="0" dirty="0"/>
              <a:t>Audio data: </a:t>
            </a:r>
          </a:p>
          <a:p>
            <a:pPr lvl="1"/>
            <a:r>
              <a:rPr lang="en-US" altLang="zh-TW" kern="0" dirty="0"/>
              <a:t>Raw audio file</a:t>
            </a:r>
          </a:p>
          <a:p>
            <a:pPr lvl="1"/>
            <a:r>
              <a:rPr lang="en-US" altLang="zh-TW" kern="0" dirty="0"/>
              <a:t>COVAREP file</a:t>
            </a:r>
          </a:p>
          <a:p>
            <a:pPr lvl="1"/>
            <a:r>
              <a:rPr lang="en-US" altLang="zh-TW" kern="0" dirty="0"/>
              <a:t>Formant file</a:t>
            </a:r>
          </a:p>
          <a:p>
            <a:r>
              <a:rPr lang="en-US" altLang="zh-TW" kern="0" dirty="0"/>
              <a:t>Text data:</a:t>
            </a:r>
          </a:p>
          <a:p>
            <a:pPr lvl="1"/>
            <a:r>
              <a:rPr lang="en-US" altLang="zh-TW" kern="0" dirty="0"/>
              <a:t>Transcription of the conversation with timestamps and speaker names</a:t>
            </a:r>
          </a:p>
          <a:p>
            <a:pPr marL="0" indent="0">
              <a:buFontTx/>
              <a:buNone/>
            </a:pPr>
            <a:endParaRPr lang="en-US" altLang="zh-TW" kern="0" dirty="0"/>
          </a:p>
          <a:p>
            <a:pPr marL="0" indent="0">
              <a:buFontTx/>
              <a:buNone/>
            </a:pPr>
            <a:endParaRPr lang="en-US" altLang="zh-TW" kern="0" dirty="0"/>
          </a:p>
          <a:p>
            <a:pPr marL="0" indent="0">
              <a:buFontTx/>
              <a:buNone/>
            </a:pPr>
            <a:endParaRPr lang="en-US" altLang="zh-TW" kern="0" dirty="0"/>
          </a:p>
          <a:p>
            <a:pPr marL="0" indent="0">
              <a:buFontTx/>
              <a:buNone/>
            </a:pPr>
            <a:endParaRPr lang="en-US" altLang="zh-TW" kern="0" dirty="0"/>
          </a:p>
          <a:p>
            <a:pPr marL="0" indent="0">
              <a:buFontTx/>
              <a:buNone/>
            </a:pPr>
            <a:endParaRPr lang="en-US" altLang="zh-TW" kern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Whole Data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4176712" cy="2161536"/>
          </a:xfrm>
        </p:spPr>
        <p:txBody>
          <a:bodyPr/>
          <a:lstStyle/>
          <a:p>
            <a:r>
              <a:rPr lang="en-US" altLang="zh-TW" dirty="0"/>
              <a:t>Visual data: </a:t>
            </a:r>
          </a:p>
          <a:p>
            <a:pPr lvl="1"/>
            <a:r>
              <a:rPr lang="en-US" altLang="zh-TW" dirty="0"/>
              <a:t>68 2D</a:t>
            </a:r>
            <a:r>
              <a:rPr lang="zh-TW" altLang="en-US" dirty="0"/>
              <a:t> </a:t>
            </a:r>
            <a:r>
              <a:rPr lang="en-US" altLang="zh-TW" dirty="0"/>
              <a:t>facial landmarks</a:t>
            </a:r>
          </a:p>
          <a:p>
            <a:pPr lvl="1"/>
            <a:r>
              <a:rPr lang="en-US" altLang="zh-TW" dirty="0"/>
              <a:t>68 3D facial landmarks</a:t>
            </a:r>
          </a:p>
          <a:p>
            <a:pPr lvl="1"/>
            <a:r>
              <a:rPr lang="en-US" altLang="zh-TW" dirty="0"/>
              <a:t>Gaze direction</a:t>
            </a:r>
          </a:p>
          <a:p>
            <a:pPr lvl="1"/>
            <a:r>
              <a:rPr lang="en-US" altLang="zh-TW" dirty="0"/>
              <a:t>Head pose</a:t>
            </a:r>
          </a:p>
          <a:p>
            <a:pPr lvl="1"/>
            <a:r>
              <a:rPr lang="en-US" altLang="zh-TW" dirty="0"/>
              <a:t>Histogram of oriented gradients (HOG)</a:t>
            </a:r>
          </a:p>
          <a:p>
            <a:pPr lvl="1"/>
            <a:r>
              <a:rPr lang="en-US" altLang="zh-TW" dirty="0"/>
              <a:t>Action Units (AUs)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B8AC3-FD42-4EE5-91B0-B23EE4640688}"/>
              </a:ext>
            </a:extLst>
          </p:cNvPr>
          <p:cNvSpPr/>
          <p:nvPr/>
        </p:nvSpPr>
        <p:spPr>
          <a:xfrm>
            <a:off x="719572" y="1597360"/>
            <a:ext cx="2448272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8AAF33-DAD1-4267-8663-3C422A90CD22}"/>
              </a:ext>
            </a:extLst>
          </p:cNvPr>
          <p:cNvSpPr/>
          <p:nvPr/>
        </p:nvSpPr>
        <p:spPr>
          <a:xfrm>
            <a:off x="4896036" y="1331522"/>
            <a:ext cx="1692188" cy="22983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7694D0-A496-471F-BA92-F251FF4D3C6E}"/>
              </a:ext>
            </a:extLst>
          </p:cNvPr>
          <p:cNvSpPr/>
          <p:nvPr/>
        </p:nvSpPr>
        <p:spPr>
          <a:xfrm>
            <a:off x="4896036" y="2451130"/>
            <a:ext cx="3672408" cy="5143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5">
                <a:extLst>
                  <a:ext uri="{FF2B5EF4-FFF2-40B4-BE49-F238E27FC236}">
                    <a16:creationId xmlns:a16="http://schemas.microsoft.com/office/drawing/2014/main" id="{B2883ED3-7B42-4B4B-806D-8AF8FB0B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9592" y="3469992"/>
              <a:ext cx="2952328" cy="96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523">
                      <a:extLst>
                        <a:ext uri="{9D8B030D-6E8A-4147-A177-3AD203B41FA5}">
                          <a16:colId xmlns:a16="http://schemas.microsoft.com/office/drawing/2014/main" val="3928416608"/>
                        </a:ext>
                      </a:extLst>
                    </a:gridCol>
                    <a:gridCol w="1662805">
                      <a:extLst>
                        <a:ext uri="{9D8B030D-6E8A-4147-A177-3AD203B41FA5}">
                          <a16:colId xmlns:a16="http://schemas.microsoft.com/office/drawing/2014/main" val="1576566402"/>
                        </a:ext>
                      </a:extLst>
                    </a:gridCol>
                  </a:tblGrid>
                  <a:tr h="290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Data type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Sampling rate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0764565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Visual data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30 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6356337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Raw audio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16000 </m:t>
                                </m:r>
                                <m:r>
                                  <a:rPr kumimoji="0" lang="en-US" sz="13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kumimoji="0" lang="en-US" sz="13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3064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5">
                <a:extLst>
                  <a:ext uri="{FF2B5EF4-FFF2-40B4-BE49-F238E27FC236}">
                    <a16:creationId xmlns:a16="http://schemas.microsoft.com/office/drawing/2014/main" id="{B2883ED3-7B42-4B4B-806D-8AF8FB0BE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0021574"/>
                  </p:ext>
                </p:extLst>
              </p:nvPr>
            </p:nvGraphicFramePr>
            <p:xfrm>
              <a:off x="899592" y="3469992"/>
              <a:ext cx="2952328" cy="96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523">
                      <a:extLst>
                        <a:ext uri="{9D8B030D-6E8A-4147-A177-3AD203B41FA5}">
                          <a16:colId xmlns:a16="http://schemas.microsoft.com/office/drawing/2014/main" val="3928416608"/>
                        </a:ext>
                      </a:extLst>
                    </a:gridCol>
                    <a:gridCol w="1662805">
                      <a:extLst>
                        <a:ext uri="{9D8B030D-6E8A-4147-A177-3AD203B41FA5}">
                          <a16:colId xmlns:a16="http://schemas.microsoft.com/office/drawing/2014/main" val="1576566402"/>
                        </a:ext>
                      </a:extLst>
                    </a:gridCol>
                  </a:tblGrid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Data type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Sampling rate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0764565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Visual data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78022" t="-103774" r="-733" b="-10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56337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Raw audio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8022" t="-203774" r="-733" b="-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30647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3BAF4B-DEC9-41FE-BC61-C5057A0F2301}"/>
              </a:ext>
            </a:extLst>
          </p:cNvPr>
          <p:cNvSpPr txBox="1"/>
          <p:nvPr/>
        </p:nvSpPr>
        <p:spPr>
          <a:xfrm>
            <a:off x="5171371" y="3649588"/>
            <a:ext cx="2880917" cy="60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70" dirty="0"/>
              <a:t>Only the features from each </a:t>
            </a:r>
          </a:p>
          <a:p>
            <a:pPr algn="ctr"/>
            <a:r>
              <a:rPr lang="en-US" sz="1670" dirty="0"/>
              <a:t>Participant are extracted !!!</a:t>
            </a:r>
          </a:p>
        </p:txBody>
      </p:sp>
    </p:spTree>
    <p:extLst>
      <p:ext uri="{BB962C8B-B14F-4D97-AF65-F5344CB8AC3E}">
        <p14:creationId xmlns:p14="http://schemas.microsoft.com/office/powerpoint/2010/main" val="223228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Preprocessing – Text Data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85772"/>
          </a:xfrm>
        </p:spPr>
        <p:txBody>
          <a:bodyPr/>
          <a:lstStyle/>
          <a:p>
            <a:r>
              <a:rPr lang="en-US" altLang="zh-TW" dirty="0"/>
              <a:t>Including only the sentences from participants</a:t>
            </a:r>
          </a:p>
          <a:p>
            <a:r>
              <a:rPr lang="en-US" altLang="zh-TW" dirty="0"/>
              <a:t>Extracting timestamp – start-stop time pair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Sentence Embedding: </a:t>
            </a:r>
          </a:p>
          <a:p>
            <a:pPr lvl="1"/>
            <a:r>
              <a:rPr lang="en-US" altLang="zh-TW" dirty="0"/>
              <a:t>universal-sentence-encoder-large from Google [27]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313E51-37ED-41C4-B91B-E8C8B38A921A}"/>
              </a:ext>
            </a:extLst>
          </p:cNvPr>
          <p:cNvGrpSpPr/>
          <p:nvPr/>
        </p:nvGrpSpPr>
        <p:grpSpPr>
          <a:xfrm>
            <a:off x="971600" y="4701584"/>
            <a:ext cx="5077315" cy="532180"/>
            <a:chOff x="611561" y="2326816"/>
            <a:chExt cx="5077315" cy="5321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52FCB8-D625-4B03-838C-0CBBFF073256}"/>
                </a:ext>
              </a:extLst>
            </p:cNvPr>
            <p:cNvSpPr/>
            <p:nvPr/>
          </p:nvSpPr>
          <p:spPr>
            <a:xfrm>
              <a:off x="2591780" y="2326816"/>
              <a:ext cx="1188131" cy="5321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Sent2Vec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A6F52A4-3965-4095-8F9E-8FEED900EB40}"/>
                </a:ext>
              </a:extLst>
            </p:cNvPr>
            <p:cNvSpPr/>
            <p:nvPr/>
          </p:nvSpPr>
          <p:spPr>
            <a:xfrm>
              <a:off x="3887922" y="2412886"/>
              <a:ext cx="396044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43A4793C-54DB-47D9-920B-BACAE61C72D3}"/>
                </a:ext>
              </a:extLst>
            </p:cNvPr>
            <p:cNvSpPr/>
            <p:nvPr/>
          </p:nvSpPr>
          <p:spPr>
            <a:xfrm>
              <a:off x="2087725" y="2417365"/>
              <a:ext cx="396044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353634-64BD-4C2B-BFBF-91FEF6701794}"/>
                </a:ext>
              </a:extLst>
            </p:cNvPr>
            <p:cNvSpPr txBox="1"/>
            <p:nvPr/>
          </p:nvSpPr>
          <p:spPr>
            <a:xfrm>
              <a:off x="4300146" y="2335775"/>
              <a:ext cx="1388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Output Vectors</a:t>
              </a:r>
            </a:p>
            <a:p>
              <a:r>
                <a:rPr lang="en-US" sz="1400" dirty="0"/>
                <a:t>shape: n x 512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D0EAB8-5AE8-46F2-A237-330F6C33E4B9}"/>
                </a:ext>
              </a:extLst>
            </p:cNvPr>
            <p:cNvSpPr txBox="1"/>
            <p:nvPr/>
          </p:nvSpPr>
          <p:spPr>
            <a:xfrm>
              <a:off x="611561" y="2335776"/>
              <a:ext cx="147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Input Sentences</a:t>
              </a:r>
            </a:p>
            <a:p>
              <a:r>
                <a:rPr lang="en-US" sz="1400" dirty="0"/>
                <a:t>shape: n x 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1BFD5-C020-41F9-8609-6C2EF67BD67E}"/>
              </a:ext>
            </a:extLst>
          </p:cNvPr>
          <p:cNvGrpSpPr/>
          <p:nvPr/>
        </p:nvGrpSpPr>
        <p:grpSpPr>
          <a:xfrm>
            <a:off x="670404" y="1659359"/>
            <a:ext cx="7970048" cy="2098241"/>
            <a:chOff x="683568" y="1659359"/>
            <a:chExt cx="7970048" cy="20982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60775B-9325-491F-BA87-B5FB5B97D4F7}"/>
                </a:ext>
              </a:extLst>
            </p:cNvPr>
            <p:cNvGrpSpPr/>
            <p:nvPr/>
          </p:nvGrpSpPr>
          <p:grpSpPr>
            <a:xfrm>
              <a:off x="683568" y="1659359"/>
              <a:ext cx="6588732" cy="2098241"/>
              <a:chOff x="683568" y="3081901"/>
              <a:chExt cx="6588732" cy="2098241"/>
            </a:xfrm>
          </p:grpSpPr>
          <p:pic>
            <p:nvPicPr>
              <p:cNvPr id="24" name="Picture 23" descr="Table&#10;&#10;Description automatically generated">
                <a:extLst>
                  <a:ext uri="{FF2B5EF4-FFF2-40B4-BE49-F238E27FC236}">
                    <a16:creationId xmlns:a16="http://schemas.microsoft.com/office/drawing/2014/main" id="{4C1155E9-AE39-4213-A32D-E94C053C9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3081901"/>
                <a:ext cx="3163840" cy="2098241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3A646AA-ADB3-45DD-A345-C6A75D75DE55}"/>
                  </a:ext>
                </a:extLst>
              </p:cNvPr>
              <p:cNvSpPr/>
              <p:nvPr/>
            </p:nvSpPr>
            <p:spPr>
              <a:xfrm>
                <a:off x="3959932" y="4009628"/>
                <a:ext cx="396044" cy="3600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5" name="Picture 4" descr="Table&#10;&#10;Description automatically generated">
                <a:extLst>
                  <a:ext uri="{FF2B5EF4-FFF2-40B4-BE49-F238E27FC236}">
                    <a16:creationId xmlns:a16="http://schemas.microsoft.com/office/drawing/2014/main" id="{63456A20-5AC6-4B56-ADDC-F7A634360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3"/>
              <a:stretch/>
            </p:blipFill>
            <p:spPr>
              <a:xfrm>
                <a:off x="4499992" y="3081901"/>
                <a:ext cx="2189334" cy="2098241"/>
              </a:xfrm>
              <a:prstGeom prst="rect">
                <a:avLst/>
              </a:prstGeom>
            </p:spPr>
          </p:pic>
          <p:sp>
            <p:nvSpPr>
              <p:cNvPr id="7" name="Plus Sign 6">
                <a:extLst>
                  <a:ext uri="{FF2B5EF4-FFF2-40B4-BE49-F238E27FC236}">
                    <a16:creationId xmlns:a16="http://schemas.microsoft.com/office/drawing/2014/main" id="{797355DB-36FB-414A-AEAB-A6715A9EF352}"/>
                  </a:ext>
                </a:extLst>
              </p:cNvPr>
              <p:cNvSpPr/>
              <p:nvPr/>
            </p:nvSpPr>
            <p:spPr>
              <a:xfrm>
                <a:off x="6768244" y="3937620"/>
                <a:ext cx="504056" cy="532180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B6D7104-8BD6-4C5E-A857-F277C141B356}"/>
                </a:ext>
              </a:extLst>
            </p:cNvPr>
            <p:cNvSpPr/>
            <p:nvPr/>
          </p:nvSpPr>
          <p:spPr>
            <a:xfrm>
              <a:off x="7378024" y="2245432"/>
              <a:ext cx="1275592" cy="10625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start-stop time pair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3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Preprocessing – Visual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8461188" cy="4249768"/>
              </a:xfrm>
            </p:spPr>
            <p:txBody>
              <a:bodyPr/>
              <a:lstStyle/>
              <a:p>
                <a:r>
                  <a:rPr lang="en-US" altLang="zh-TW" dirty="0"/>
                  <a:t>Given visual data file format:</a:t>
                </a:r>
              </a:p>
              <a:p>
                <a:pPr lvl="1"/>
                <a:r>
                  <a:rPr lang="en-US" altLang="zh-TW" dirty="0"/>
                  <a:t>68 3D facial key points: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4 3D gaze direction vectors:</a:t>
                </a:r>
              </a:p>
              <a:p>
                <a:pPr marL="396859" lvl="1" indent="0">
                  <a:buNone/>
                </a:pPr>
                <a:endParaRPr lang="en-US" altLang="zh-TW" dirty="0"/>
              </a:p>
              <a:p>
                <a:pPr marL="396859" lvl="1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Reformatting 68 facial key points: (T x 204) </a:t>
                </a:r>
                <a:r>
                  <a:rPr lang="zh-TW" altLang="en-US" dirty="0"/>
                  <a:t>→ </a:t>
                </a:r>
                <a:r>
                  <a:rPr lang="en-US" altLang="zh-TW" dirty="0"/>
                  <a:t>(T x 68 x 3)</a:t>
                </a:r>
              </a:p>
              <a:p>
                <a:r>
                  <a:rPr lang="en-US" altLang="zh-TW" dirty="0"/>
                  <a:t>Reformatting 4 gaze direction: (T x 12) </a:t>
                </a:r>
                <a:r>
                  <a:rPr lang="zh-TW" altLang="en-US" dirty="0"/>
                  <a:t>→ </a:t>
                </a:r>
                <a:r>
                  <a:rPr lang="en-US" altLang="zh-TW" dirty="0"/>
                  <a:t>(T x 4 x 3)</a:t>
                </a:r>
              </a:p>
              <a:p>
                <a:r>
                  <a:rPr lang="en-US" altLang="zh-TW" dirty="0"/>
                  <a:t>Combining both </a:t>
                </a:r>
                <a:r>
                  <a:rPr lang="zh-TW" altLang="en-US" dirty="0"/>
                  <a:t>→ </a:t>
                </a:r>
                <a:r>
                  <a:rPr lang="en-US" altLang="zh-TW" dirty="0"/>
                  <a:t>(T x 72 x 3)</a:t>
                </a:r>
              </a:p>
              <a:p>
                <a:r>
                  <a:rPr lang="en-US" altLang="zh-TW" dirty="0"/>
                  <a:t>Normalizing to scale 0 – 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dirty="0"/>
                  <a:t> , 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×72×3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Cropping out the part from Ellie based on start-stop time pair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8461188" cy="4249768"/>
              </a:xfrm>
              <a:blipFill>
                <a:blip r:embed="rId3"/>
                <a:stretch>
                  <a:fillRect l="-72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C797796-ECC3-4AA7-8748-26F2D4701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59135"/>
              </p:ext>
            </p:extLst>
          </p:nvPr>
        </p:nvGraphicFramePr>
        <p:xfrm>
          <a:off x="975352" y="2389448"/>
          <a:ext cx="768096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8">
                  <a:extLst>
                    <a:ext uri="{9D8B030D-6E8A-4147-A177-3AD203B41FA5}">
                      <a16:colId xmlns:a16="http://schemas.microsoft.com/office/drawing/2014/main" val="3767011352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13132471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78894768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196677149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72467432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3780520697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163653586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485272883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898060705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822432786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52792508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3884587191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18799297"/>
                    </a:ext>
                  </a:extLst>
                </a:gridCol>
              </a:tblGrid>
              <a:tr h="24204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z_0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z_1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x_h0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y_h0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z_h0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x_h1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y_h1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z_h1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32952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11730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-0.95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-0.92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0.08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-0.92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-0.86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28249"/>
                  </a:ext>
                </a:extLst>
              </a:tr>
            </a:tbl>
          </a:graphicData>
        </a:graphic>
      </p:graphicFrame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E9B0AC-D0E2-45A2-B192-85851C788E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r="9016"/>
          <a:stretch/>
        </p:blipFill>
        <p:spPr>
          <a:xfrm>
            <a:off x="6336196" y="3055686"/>
            <a:ext cx="2340260" cy="2081244"/>
          </a:xfrm>
          <a:prstGeom prst="rect">
            <a:avLst/>
          </a:prstGeom>
        </p:spPr>
      </p:pic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74C5124-F950-48F7-93B6-5A34DD5E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97744"/>
              </p:ext>
            </p:extLst>
          </p:nvPr>
        </p:nvGraphicFramePr>
        <p:xfrm>
          <a:off x="976312" y="1554808"/>
          <a:ext cx="768096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8">
                  <a:extLst>
                    <a:ext uri="{9D8B030D-6E8A-4147-A177-3AD203B41FA5}">
                      <a16:colId xmlns:a16="http://schemas.microsoft.com/office/drawing/2014/main" val="3767011352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13132471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78894768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196677149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772467432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3780520697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163653586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485272883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898060705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2822432786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52792508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3884587191"/>
                    </a:ext>
                  </a:extLst>
                </a:gridCol>
                <a:gridCol w="580101">
                  <a:extLst>
                    <a:ext uri="{9D8B030D-6E8A-4147-A177-3AD203B41FA5}">
                      <a16:colId xmlns:a16="http://schemas.microsoft.com/office/drawing/2014/main" val="118799297"/>
                    </a:ext>
                  </a:extLst>
                </a:gridCol>
              </a:tblGrid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X67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Y0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Y1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Y67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Z67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329522"/>
                  </a:ext>
                </a:extLst>
              </a:tr>
              <a:tr h="222069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11730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-142.2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-142.5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-67.6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-72.1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-51.5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565.9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569.6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505.5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28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655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Preprocessing – Audio Data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4320016" cy="4078552"/>
          </a:xfrm>
        </p:spPr>
        <p:txBody>
          <a:bodyPr wrap="square" anchor="t">
            <a:normAutofit/>
          </a:bodyPr>
          <a:lstStyle/>
          <a:p>
            <a:r>
              <a:rPr lang="en-US" altLang="zh-TW" dirty="0"/>
              <a:t>Problems: </a:t>
            </a:r>
          </a:p>
          <a:p>
            <a:pPr lvl="1"/>
            <a:r>
              <a:rPr lang="en-US" altLang="zh-TW" dirty="0"/>
              <a:t>Acoustic noise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Bleed-over of the voice from Ellie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Interruption during the interview</a:t>
            </a:r>
            <a:endParaRPr lang="en-US" altLang="zh-TW" dirty="0"/>
          </a:p>
          <a:p>
            <a:pPr lvl="1"/>
            <a:r>
              <a:rPr lang="en-US" altLang="zh-TW" dirty="0"/>
              <a:t>irrelevant interaction</a:t>
            </a:r>
          </a:p>
          <a:p>
            <a:endParaRPr lang="en-US" altLang="zh-TW" dirty="0"/>
          </a:p>
          <a:p>
            <a:r>
              <a:rPr lang="en-US" altLang="zh-TW" dirty="0"/>
              <a:t>Solution:</a:t>
            </a:r>
          </a:p>
          <a:p>
            <a:pPr lvl="1"/>
            <a:r>
              <a:rPr lang="en-US" altLang="zh-TW" dirty="0"/>
              <a:t>Clipping the signal to include only the part from the participant based on start-stop time pair</a:t>
            </a:r>
          </a:p>
          <a:p>
            <a:pPr lvl="1"/>
            <a:endParaRPr lang="en-US" altLang="zh-TW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EA30B6-5352-4354-8DDA-EA4ABDD3C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20000"/>
            <a:ext cx="3842487" cy="4078552"/>
          </a:xfrm>
          <a:prstGeom prst="rect">
            <a:avLst/>
          </a:prstGeom>
          <a:noFill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41289D-7F02-4A5F-B4A2-16473CB015E6}"/>
              </a:ext>
            </a:extLst>
          </p:cNvPr>
          <p:cNvGrpSpPr/>
          <p:nvPr/>
        </p:nvGrpSpPr>
        <p:grpSpPr>
          <a:xfrm>
            <a:off x="5184068" y="1237320"/>
            <a:ext cx="216024" cy="2304256"/>
            <a:chOff x="5184068" y="1237320"/>
            <a:chExt cx="216024" cy="23042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04741A-E0F0-4DFA-8001-8F12AD3DD458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58874C-E464-4940-A2BD-D8AE52D0F49B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634AB0-C4CB-4574-A2B5-ED9C6193A73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A7E81E8-EEBB-472D-9793-905C2958FA9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FE47EB-6FE1-4569-ACBF-ABAF7DFCF6A9}"/>
              </a:ext>
            </a:extLst>
          </p:cNvPr>
          <p:cNvGrpSpPr/>
          <p:nvPr/>
        </p:nvGrpSpPr>
        <p:grpSpPr>
          <a:xfrm>
            <a:off x="8172400" y="1237320"/>
            <a:ext cx="180020" cy="2304256"/>
            <a:chOff x="5184068" y="1237320"/>
            <a:chExt cx="216024" cy="230425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B8243B-A68B-4A6A-97DF-183C55AF5988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0D1540-FC42-4751-8A85-7A49C532428B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1B4B9C-9E54-4858-A786-7E96A0E96D6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3BAC8C-65F0-4C2E-93F7-F985F40BE1A0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847BBC-03AF-4FBD-86A8-E792BDDE5F74}"/>
              </a:ext>
            </a:extLst>
          </p:cNvPr>
          <p:cNvGrpSpPr/>
          <p:nvPr/>
        </p:nvGrpSpPr>
        <p:grpSpPr>
          <a:xfrm>
            <a:off x="7236296" y="1237320"/>
            <a:ext cx="128016" cy="2304256"/>
            <a:chOff x="5184068" y="1237320"/>
            <a:chExt cx="216024" cy="23042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4D3744-7A35-4755-A546-51F2E1E0A040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34545E-74CE-4222-A0A3-19FFF5396BAC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51748E-0E17-4571-8A2F-10137BD88101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FEB1F-EB32-45BC-A989-45763B3241DA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EDA45A-F3CA-4DE2-898F-515082A3BE8F}"/>
              </a:ext>
            </a:extLst>
          </p:cNvPr>
          <p:cNvGrpSpPr/>
          <p:nvPr/>
        </p:nvGrpSpPr>
        <p:grpSpPr>
          <a:xfrm>
            <a:off x="6539046" y="1237320"/>
            <a:ext cx="100584" cy="2304256"/>
            <a:chOff x="5184068" y="1237320"/>
            <a:chExt cx="216024" cy="230425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5EF40-B2C3-41F6-BE2E-2BC7047BB40F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97CD9A-0889-4391-91F0-DE758F5FAA04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F378864-4AA7-42BD-BECB-802F17ED7A72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DD0C1E-0854-4DDA-A082-46C835B2A23B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ECDE93F-0F6C-4867-A652-89EFA0845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2" y="1738346"/>
            <a:ext cx="7026155" cy="356989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Audio Data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8280456" cy="4078552"/>
          </a:xfrm>
        </p:spPr>
        <p:txBody>
          <a:bodyPr wrap="square" anchor="t">
            <a:normAutofit/>
          </a:bodyPr>
          <a:lstStyle/>
          <a:p>
            <a:r>
              <a:rPr lang="en-US" altLang="zh-TW" dirty="0"/>
              <a:t>Transform raw audio signal to more informative data format </a:t>
            </a:r>
            <a:r>
              <a:rPr lang="zh-TW" altLang="en-US" dirty="0"/>
              <a:t>→ </a:t>
            </a:r>
            <a:r>
              <a:rPr lang="en-US" altLang="zh-TW" dirty="0"/>
              <a:t>Spectrogram</a:t>
            </a:r>
          </a:p>
          <a:p>
            <a:r>
              <a:rPr lang="en-US" altLang="zh-TW" dirty="0"/>
              <a:t>Problem: acoustic difference of fundamental frequency between each gender [16] </a:t>
            </a:r>
          </a:p>
          <a:p>
            <a:pPr marL="396859" lvl="1" indent="0">
              <a:buNone/>
            </a:pPr>
            <a:endParaRPr lang="en-US" altLang="zh-TW" sz="1667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017E46-9B35-4AE0-B363-1806CAFF2B12}"/>
              </a:ext>
            </a:extLst>
          </p:cNvPr>
          <p:cNvGrpSpPr/>
          <p:nvPr/>
        </p:nvGrpSpPr>
        <p:grpSpPr>
          <a:xfrm>
            <a:off x="323528" y="2749488"/>
            <a:ext cx="7145364" cy="200055"/>
            <a:chOff x="323528" y="2721468"/>
            <a:chExt cx="7145364" cy="20005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BF3D0C7-2EDA-41E4-B6A3-6E034FAECEC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532" y="2821496"/>
              <a:ext cx="63093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A1848-E6C9-483A-8BC3-FF84EBD0C6BE}"/>
                </a:ext>
              </a:extLst>
            </p:cNvPr>
            <p:cNvSpPr txBox="1"/>
            <p:nvPr/>
          </p:nvSpPr>
          <p:spPr>
            <a:xfrm>
              <a:off x="323528" y="2721468"/>
              <a:ext cx="7922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Female 210 Hz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F8B97F-9F29-4B87-B4E1-76899BA6D762}"/>
              </a:ext>
            </a:extLst>
          </p:cNvPr>
          <p:cNvGrpSpPr/>
          <p:nvPr/>
        </p:nvGrpSpPr>
        <p:grpSpPr>
          <a:xfrm>
            <a:off x="422880" y="4637665"/>
            <a:ext cx="7065444" cy="200055"/>
            <a:chOff x="431540" y="4621696"/>
            <a:chExt cx="7065444" cy="20005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BD4D11-92A7-4F5A-93BA-0410B7002459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24" y="4721724"/>
              <a:ext cx="63093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8713F3-8471-4235-B911-A32BEAECD7B9}"/>
                </a:ext>
              </a:extLst>
            </p:cNvPr>
            <p:cNvSpPr txBox="1"/>
            <p:nvPr/>
          </p:nvSpPr>
          <p:spPr>
            <a:xfrm>
              <a:off x="431540" y="4621696"/>
              <a:ext cx="6880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Male 120 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3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ECDE93F-0F6C-4867-A652-89EFA0845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2" y="1738346"/>
            <a:ext cx="7026155" cy="356989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Audio Data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8280456" cy="4078552"/>
          </a:xfrm>
        </p:spPr>
        <p:txBody>
          <a:bodyPr wrap="square" anchor="t">
            <a:normAutofit/>
          </a:bodyPr>
          <a:lstStyle/>
          <a:p>
            <a:r>
              <a:rPr lang="en-US" altLang="zh-TW" dirty="0"/>
              <a:t>Transform raw audio signal to more informative data format </a:t>
            </a:r>
            <a:r>
              <a:rPr lang="zh-TW" altLang="en-US" dirty="0"/>
              <a:t>→ </a:t>
            </a:r>
            <a:r>
              <a:rPr lang="en-US" altLang="zh-TW" dirty="0"/>
              <a:t>Spectrogram</a:t>
            </a:r>
          </a:p>
          <a:p>
            <a:r>
              <a:rPr lang="en-US" altLang="zh-TW" dirty="0"/>
              <a:t>Problem:</a:t>
            </a:r>
            <a:r>
              <a:rPr lang="zh-TW" altLang="en-US" dirty="0"/>
              <a:t> </a:t>
            </a:r>
            <a:r>
              <a:rPr lang="en-US" altLang="zh-TW" dirty="0"/>
              <a:t>Woman with MD resembles man without MD</a:t>
            </a:r>
          </a:p>
          <a:p>
            <a:pPr marL="396859" lvl="1" indent="0">
              <a:buNone/>
            </a:pPr>
            <a:endParaRPr lang="en-US" altLang="zh-TW" sz="1667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61765-3AD6-4E9C-AE54-3290A258F3DC}"/>
              </a:ext>
            </a:extLst>
          </p:cNvPr>
          <p:cNvGrpSpPr/>
          <p:nvPr/>
        </p:nvGrpSpPr>
        <p:grpSpPr>
          <a:xfrm>
            <a:off x="323528" y="2749488"/>
            <a:ext cx="7145364" cy="200055"/>
            <a:chOff x="323528" y="2721468"/>
            <a:chExt cx="7145364" cy="20005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369256-F1CE-4C10-9E69-0764DE915974}"/>
                </a:ext>
              </a:extLst>
            </p:cNvPr>
            <p:cNvCxnSpPr>
              <a:cxnSpLocks/>
            </p:cNvCxnSpPr>
            <p:nvPr/>
          </p:nvCxnSpPr>
          <p:spPr>
            <a:xfrm>
              <a:off x="1159532" y="2821496"/>
              <a:ext cx="63093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6E2696-8BFD-4910-922A-A89931BF509D}"/>
                </a:ext>
              </a:extLst>
            </p:cNvPr>
            <p:cNvSpPr txBox="1"/>
            <p:nvPr/>
          </p:nvSpPr>
          <p:spPr>
            <a:xfrm>
              <a:off x="323528" y="2721468"/>
              <a:ext cx="7922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Female 210 Hz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340E6E-2260-4A3B-B43A-142B756940AB}"/>
              </a:ext>
            </a:extLst>
          </p:cNvPr>
          <p:cNvGrpSpPr/>
          <p:nvPr/>
        </p:nvGrpSpPr>
        <p:grpSpPr>
          <a:xfrm>
            <a:off x="422880" y="4637665"/>
            <a:ext cx="7065444" cy="200055"/>
            <a:chOff x="431540" y="4621696"/>
            <a:chExt cx="7065444" cy="20005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9B0FECF-B084-4079-9EFE-6820D14788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24" y="4721724"/>
              <a:ext cx="63093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7380E6-0B85-49DE-99A8-7FFE37DEEF47}"/>
                </a:ext>
              </a:extLst>
            </p:cNvPr>
            <p:cNvSpPr txBox="1"/>
            <p:nvPr/>
          </p:nvSpPr>
          <p:spPr>
            <a:xfrm>
              <a:off x="431540" y="4621696"/>
              <a:ext cx="6880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Male 120 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4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Audio Data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396000" y="1020000"/>
            <a:ext cx="8280456" cy="4285772"/>
          </a:xfrm>
        </p:spPr>
        <p:txBody>
          <a:bodyPr wrap="square" anchor="t">
            <a:normAutofit lnSpcReduction="10000"/>
          </a:bodyPr>
          <a:lstStyle/>
          <a:p>
            <a:r>
              <a:rPr lang="en-US" altLang="zh-TW" dirty="0"/>
              <a:t>Solution:</a:t>
            </a:r>
          </a:p>
          <a:p>
            <a:pPr lvl="1"/>
            <a:r>
              <a:rPr lang="en-US" altLang="zh-TW" dirty="0"/>
              <a:t>Extracting mel spectrogram instead of spectrogram for the whole dataset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Exploiting online software tool [17] to convert a voice to contrary gender for gender balancing and </a:t>
            </a:r>
            <a:r>
              <a:rPr lang="en-US" altLang="zh-TW" b="1" dirty="0"/>
              <a:t>generating a new audio dataset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18E8C56-0591-48B4-B788-4F7F9C03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61355"/>
            <a:ext cx="7020780" cy="32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Objective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4572756" cy="4078553"/>
          </a:xfrm>
        </p:spPr>
        <p:txBody>
          <a:bodyPr/>
          <a:lstStyle/>
          <a:p>
            <a:r>
              <a:rPr lang="en-US" altLang="zh-TW" dirty="0"/>
              <a:t>Automatic depression estimation through multi-modal deep learning-based approach</a:t>
            </a:r>
          </a:p>
          <a:p>
            <a:r>
              <a:rPr lang="en-US" altLang="zh-TW" dirty="0"/>
              <a:t>Exploring the possibilities for leveraging multi- modal data to harvest deeper underlying depression cues</a:t>
            </a:r>
          </a:p>
          <a:p>
            <a:r>
              <a:rPr lang="en-US" altLang="zh-TW" dirty="0"/>
              <a:t>Proving the applicability of utilizing micro-facial expressions for depression detection</a:t>
            </a:r>
          </a:p>
          <a:p>
            <a:pPr lvl="1"/>
            <a:r>
              <a:rPr lang="en-US" altLang="zh-TW" dirty="0"/>
              <a:t>Facial key points and gaze direction</a:t>
            </a:r>
          </a:p>
          <a:p>
            <a:r>
              <a:rPr lang="en-US" altLang="zh-TW" dirty="0"/>
              <a:t>Researching the most effective and low-memory cost backbone, fusion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94CDFC-C149-4A75-ABFF-F9D300BF8D8F}"/>
              </a:ext>
            </a:extLst>
          </p:cNvPr>
          <p:cNvGrpSpPr/>
          <p:nvPr/>
        </p:nvGrpSpPr>
        <p:grpSpPr>
          <a:xfrm>
            <a:off x="5040052" y="1021296"/>
            <a:ext cx="3852676" cy="3517678"/>
            <a:chOff x="4896036" y="1093304"/>
            <a:chExt cx="3852676" cy="3517678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3F2A966-E3B0-405F-8008-3D3FB51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036" y="1093304"/>
              <a:ext cx="3852676" cy="31683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773C06-640A-44D5-8B3B-B2D9FEE9E1A1}"/>
                </a:ext>
              </a:extLst>
            </p:cNvPr>
            <p:cNvSpPr txBox="1"/>
            <p:nvPr/>
          </p:nvSpPr>
          <p:spPr>
            <a:xfrm>
              <a:off x="5403075" y="4261656"/>
              <a:ext cx="2838598" cy="349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70" dirty="0">
                  <a:latin typeface="Arial (Body)"/>
                </a:rPr>
                <a:t>Corresponding to our GT [4]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488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Audio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Cropping out the part from Ellie based on start-stop time pair</a:t>
                </a:r>
                <a:endParaRPr lang="de-DE" altLang="zh-TW" dirty="0"/>
              </a:p>
              <a:p>
                <a:r>
                  <a:rPr lang="de-DE" altLang="zh-TW" dirty="0"/>
                  <a:t>Applying Short-Time Fourier </a:t>
                </a:r>
                <a:r>
                  <a:rPr lang="en-US" altLang="zh-TW" dirty="0"/>
                  <a:t>Transformation (STFT) to extract spectrogram from raw audio waveform, and converting to mel spectrogram</a:t>
                </a:r>
              </a:p>
              <a:p>
                <a:pPr marL="396859" lvl="1" indent="0" algn="ctr">
                  <a:buNone/>
                </a:pPr>
                <a:r>
                  <a:rPr lang="en-US" altLang="zh-TW" dirty="0"/>
                  <a:t>STFT: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𝑆𝑇𝐹𝑇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𝑚𝐻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m:rPr>
                        <m:nor/>
                      </m:rPr>
                      <a:rPr lang="en-US" altLang="zh-TW" dirty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-point signal </a:t>
                </a:r>
                <a:r>
                  <a:rPr lang="zh-TW" altLang="en-US" dirty="0"/>
                  <a:t>𝑥</a:t>
                </a:r>
                <a:r>
                  <a:rPr lang="en-US" altLang="zh-TW" dirty="0"/>
                  <a:t>[</a:t>
                </a:r>
                <a:r>
                  <a:rPr lang="zh-TW" altLang="en-US" dirty="0"/>
                  <a:t>𝑛</a:t>
                </a:r>
                <a:r>
                  <a:rPr lang="en-US" altLang="zh-TW" dirty="0"/>
                  <a:t>] </a:t>
                </a:r>
              </a:p>
              <a:p>
                <a:pPr lvl="1"/>
                <a:r>
                  <a:rPr lang="en-US" altLang="zh-TW" dirty="0"/>
                  <a:t>Window function </a:t>
                </a:r>
                <a:r>
                  <a:rPr lang="zh-TW" altLang="en-US" dirty="0"/>
                  <a:t>𝑤</a:t>
                </a:r>
                <a:r>
                  <a:rPr lang="en-US" altLang="zh-TW" dirty="0"/>
                  <a:t>[</a:t>
                </a:r>
                <a:r>
                  <a:rPr lang="zh-TW" altLang="en-US" dirty="0"/>
                  <a:t>𝑛</a:t>
                </a:r>
                <a:r>
                  <a:rPr lang="en-US" altLang="zh-TW" dirty="0"/>
                  <a:t>]: Hann function </a:t>
                </a:r>
              </a:p>
              <a:p>
                <a:pPr lvl="1"/>
                <a:r>
                  <a:rPr lang="en-US" altLang="zh-TW" dirty="0"/>
                  <a:t>Window size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/>
                  <a:t>): 2048</a:t>
                </a:r>
              </a:p>
              <a:p>
                <a:pPr lvl="1"/>
                <a:r>
                  <a:rPr lang="en-US" altLang="zh-TW" dirty="0"/>
                  <a:t>Hope size (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b="0" dirty="0">
                    <a:ea typeface="Cambria Math" panose="02040503050406030204" pitchFamily="18" charset="0"/>
                  </a:rPr>
                  <a:t>): 533</a:t>
                </a:r>
              </a:p>
              <a:p>
                <a:pPr lvl="1"/>
                <a:r>
                  <a:rPr lang="en-US" altLang="zh-TW" dirty="0"/>
                  <a:t>Number of mel band: 80</a:t>
                </a:r>
              </a:p>
              <a:p>
                <a:r>
                  <a:rPr lang="en-US" altLang="zh-TW" dirty="0"/>
                  <a:t>Converting with linear transformation to log-mel spectrogram (Unit: dB)</a:t>
                </a:r>
              </a:p>
              <a:p>
                <a:r>
                  <a:rPr lang="en-US" altLang="zh-TW" dirty="0"/>
                  <a:t>Standardizing the log-mel spectrogram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zh-TW" dirty="0"/>
                  <a:t> ,  where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dirty="0"/>
                  <a:t>: mean of input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,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/>
                  <a:t>: standard deviation of input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0969CAD-D28A-40D3-8D3F-933B5659E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127356"/>
                  </p:ext>
                </p:extLst>
              </p:nvPr>
            </p:nvGraphicFramePr>
            <p:xfrm>
              <a:off x="4572000" y="2461456"/>
              <a:ext cx="2952328" cy="950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523">
                      <a:extLst>
                        <a:ext uri="{9D8B030D-6E8A-4147-A177-3AD203B41FA5}">
                          <a16:colId xmlns:a16="http://schemas.microsoft.com/office/drawing/2014/main" val="3928416608"/>
                        </a:ext>
                      </a:extLst>
                    </a:gridCol>
                    <a:gridCol w="1662805">
                      <a:extLst>
                        <a:ext uri="{9D8B030D-6E8A-4147-A177-3AD203B41FA5}">
                          <a16:colId xmlns:a16="http://schemas.microsoft.com/office/drawing/2014/main" val="1576566402"/>
                        </a:ext>
                      </a:extLst>
                    </a:gridCol>
                  </a:tblGrid>
                  <a:tr h="2906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Data type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Sampling rate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0764565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Visual data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46356337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Raw audio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16000 </m:t>
                                </m:r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3064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0969CAD-D28A-40D3-8D3F-933B5659E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127356"/>
                  </p:ext>
                </p:extLst>
              </p:nvPr>
            </p:nvGraphicFramePr>
            <p:xfrm>
              <a:off x="4572000" y="2461456"/>
              <a:ext cx="2952328" cy="950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523">
                      <a:extLst>
                        <a:ext uri="{9D8B030D-6E8A-4147-A177-3AD203B41FA5}">
                          <a16:colId xmlns:a16="http://schemas.microsoft.com/office/drawing/2014/main" val="3928416608"/>
                        </a:ext>
                      </a:extLst>
                    </a:gridCol>
                    <a:gridCol w="1662805">
                      <a:extLst>
                        <a:ext uri="{9D8B030D-6E8A-4147-A177-3AD203B41FA5}">
                          <a16:colId xmlns:a16="http://schemas.microsoft.com/office/drawing/2014/main" val="15765664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Data type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Sampling rate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0764565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Visual data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8388" t="-94444" r="-733" b="-1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356337"/>
                      </a:ext>
                    </a:extLst>
                  </a:tr>
                  <a:tr h="322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Raw audio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8388" t="-198113" r="-733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30647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6419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34E784-4C59-41CA-A734-76E6831F91D2}"/>
              </a:ext>
            </a:extLst>
          </p:cNvPr>
          <p:cNvGrpSpPr/>
          <p:nvPr/>
        </p:nvGrpSpPr>
        <p:grpSpPr>
          <a:xfrm>
            <a:off x="6516746" y="2461456"/>
            <a:ext cx="2411738" cy="2322059"/>
            <a:chOff x="6444738" y="2497460"/>
            <a:chExt cx="2411738" cy="232205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B0FE2603-0688-494A-A348-D7EBEA9A6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444738" y="2497460"/>
              <a:ext cx="2411738" cy="23220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13EE15-1763-479F-8846-64EFD2E37537}"/>
                </a:ext>
              </a:extLst>
            </p:cNvPr>
            <p:cNvSpPr txBox="1"/>
            <p:nvPr/>
          </p:nvSpPr>
          <p:spPr>
            <a:xfrm>
              <a:off x="8028384" y="4488713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[20]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</a:t>
            </a:r>
            <a:r>
              <a:rPr lang="de-DE" altLang="zh-TW" dirty="0"/>
              <a:t>Short-Time Fourier </a:t>
            </a:r>
            <a:r>
              <a:rPr lang="en-US" altLang="zh-TW" dirty="0"/>
              <a:t>Transformation (STFT)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96000" y="1020000"/>
                <a:ext cx="8280456" cy="4285772"/>
              </a:xfrm>
            </p:spPr>
            <p:txBody>
              <a:bodyPr wrap="square" anchor="t">
                <a:normAutofit fontScale="92500"/>
              </a:bodyPr>
              <a:lstStyle/>
              <a:p>
                <a:r>
                  <a:rPr lang="en-US" altLang="zh-TW" dirty="0"/>
                  <a:t>Discrete Fourier transform (DFT)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of an N-point signal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is given by [18]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f>
                                        <m:f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=0, 1, …,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Χ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=0, 1, …,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STFT is basically a sequence of DFT of a windowed signal [18, 19]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𝑆𝑇𝐹𝑇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𝑚𝐻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>
                    <a:ea typeface="Cambria Math" panose="02040503050406030204" pitchFamily="18" charset="0"/>
                  </a:rPr>
                  <a:t>Frame: m </a:t>
                </a:r>
              </a:p>
              <a:p>
                <a:pPr lvl="1"/>
                <a:r>
                  <a:rPr lang="en-US" altLang="zh-TW" dirty="0">
                    <a:ea typeface="Cambria Math" panose="02040503050406030204" pitchFamily="18" charset="0"/>
                  </a:rPr>
                  <a:t>Hope size: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>
                    <a:latin typeface="AdvP3F42F4"/>
                  </a:rPr>
                  <a:t>L</a:t>
                </a:r>
                <a:r>
                  <a:rPr lang="en-US" sz="1600" dirty="0">
                    <a:latin typeface="AdvP49700A"/>
                  </a:rPr>
                  <a:t>-point window function: Hann function</a:t>
                </a:r>
                <a:r>
                  <a:rPr lang="zh-TW" altLang="en-US" sz="1600" dirty="0">
                    <a:latin typeface="AdvP49700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, window size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1600" b="0" i="1" dirty="0">
                  <a:latin typeface="Arial (Body)"/>
                  <a:ea typeface="Cambria Math" panose="02040503050406030204" pitchFamily="18" charset="0"/>
                </a:endParaRPr>
              </a:p>
              <a:p>
                <a:pPr marL="777844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33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433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33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1433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0≤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Extracting spectrogram by converting  the complex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𝑆𝑇𝐹𝑇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 b="0" dirty="0">
                    <a:ea typeface="Cambria Math" panose="02040503050406030204" pitchFamily="18" charset="0"/>
                  </a:rPr>
                  <a:t> to Amplitude: 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𝑆𝑇𝐹𝑇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6000" y="1020000"/>
                <a:ext cx="8280456" cy="4285772"/>
              </a:xfrm>
              <a:blipFill>
                <a:blip r:embed="rId4"/>
                <a:stretch>
                  <a:fillRect l="-74" t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250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</a:t>
            </a:r>
            <a:r>
              <a:rPr lang="de-DE" altLang="zh-TW" dirty="0"/>
              <a:t>Short-Time Fourier </a:t>
            </a:r>
            <a:r>
              <a:rPr lang="en-US" altLang="zh-TW" dirty="0"/>
              <a:t>Transformation (STFT) </a:t>
            </a:r>
            <a:endParaRPr lang="de-DE" dirty="0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19C8FB46-8905-4958-9BCE-4D22248E5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29" y="1002447"/>
            <a:ext cx="6347941" cy="4078553"/>
          </a:xfrm>
          <a:noFill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2B290F3-1649-42EE-A762-265CD58E0444}"/>
              </a:ext>
            </a:extLst>
          </p:cNvPr>
          <p:cNvGrpSpPr/>
          <p:nvPr/>
        </p:nvGrpSpPr>
        <p:grpSpPr>
          <a:xfrm>
            <a:off x="1619672" y="866111"/>
            <a:ext cx="1512168" cy="3899601"/>
            <a:chOff x="1619672" y="866111"/>
            <a:chExt cx="1512168" cy="38996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CC0EAA-36C6-4C8B-901C-02040D1F9803}"/>
                </a:ext>
              </a:extLst>
            </p:cNvPr>
            <p:cNvGrpSpPr/>
            <p:nvPr/>
          </p:nvGrpSpPr>
          <p:grpSpPr>
            <a:xfrm>
              <a:off x="1619672" y="866111"/>
              <a:ext cx="1512168" cy="2639461"/>
              <a:chOff x="1619672" y="866111"/>
              <a:chExt cx="1512168" cy="256745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1C6C79-0142-453D-90C3-DCB2EA7D9C3F}"/>
                  </a:ext>
                </a:extLst>
              </p:cNvPr>
              <p:cNvSpPr/>
              <p:nvPr/>
            </p:nvSpPr>
            <p:spPr>
              <a:xfrm>
                <a:off x="1619672" y="1129309"/>
                <a:ext cx="1512168" cy="2304255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ECAE26-B2E6-4398-A7B1-4BBEB0385628}"/>
                  </a:ext>
                </a:extLst>
              </p:cNvPr>
              <p:cNvSpPr txBox="1"/>
              <p:nvPr/>
            </p:nvSpPr>
            <p:spPr>
              <a:xfrm>
                <a:off x="2107092" y="866111"/>
                <a:ext cx="5373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</a:rPr>
                  <a:t>m=1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CA403D-AC89-49E1-A7CE-9A09D8C4089E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375756" y="3505572"/>
              <a:ext cx="0" cy="12601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646630-2D03-4F2B-B4AA-7B01795BEC84}"/>
              </a:ext>
            </a:extLst>
          </p:cNvPr>
          <p:cNvGrpSpPr/>
          <p:nvPr/>
        </p:nvGrpSpPr>
        <p:grpSpPr>
          <a:xfrm>
            <a:off x="2663788" y="866111"/>
            <a:ext cx="1512168" cy="3899601"/>
            <a:chOff x="1619672" y="866111"/>
            <a:chExt cx="1512168" cy="389960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58C7A3-B6FE-486E-8600-69FFE57630F5}"/>
                </a:ext>
              </a:extLst>
            </p:cNvPr>
            <p:cNvGrpSpPr/>
            <p:nvPr/>
          </p:nvGrpSpPr>
          <p:grpSpPr>
            <a:xfrm>
              <a:off x="1619672" y="866111"/>
              <a:ext cx="1512168" cy="2639461"/>
              <a:chOff x="1619672" y="866111"/>
              <a:chExt cx="1512168" cy="256745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6DD212-AAAF-4FE7-92A3-5AC40CF626F8}"/>
                  </a:ext>
                </a:extLst>
              </p:cNvPr>
              <p:cNvSpPr/>
              <p:nvPr/>
            </p:nvSpPr>
            <p:spPr>
              <a:xfrm>
                <a:off x="1619672" y="1129309"/>
                <a:ext cx="1512168" cy="2304255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498E73-2ECF-4E6C-ACC9-3CA4F6DEBB62}"/>
                  </a:ext>
                </a:extLst>
              </p:cNvPr>
              <p:cNvSpPr txBox="1"/>
              <p:nvPr/>
            </p:nvSpPr>
            <p:spPr>
              <a:xfrm>
                <a:off x="2107092" y="866111"/>
                <a:ext cx="537327" cy="29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</a:rPr>
                  <a:t>m=2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5B63F1-A1E5-43A1-A3AF-46F751E46570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2375756" y="3505572"/>
              <a:ext cx="0" cy="12601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5B9613-EA6E-454C-8F1C-D26A729E77D8}"/>
              </a:ext>
            </a:extLst>
          </p:cNvPr>
          <p:cNvGrpSpPr/>
          <p:nvPr/>
        </p:nvGrpSpPr>
        <p:grpSpPr>
          <a:xfrm>
            <a:off x="5857761" y="866111"/>
            <a:ext cx="1512168" cy="3899601"/>
            <a:chOff x="1619672" y="866111"/>
            <a:chExt cx="1512168" cy="38996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6F462E1-368C-414E-AE05-FE1B1E0C498C}"/>
                </a:ext>
              </a:extLst>
            </p:cNvPr>
            <p:cNvGrpSpPr/>
            <p:nvPr/>
          </p:nvGrpSpPr>
          <p:grpSpPr>
            <a:xfrm>
              <a:off x="1619672" y="866111"/>
              <a:ext cx="1512168" cy="2639461"/>
              <a:chOff x="1619672" y="866111"/>
              <a:chExt cx="1512168" cy="256745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7D2237-9145-4187-AF96-B65415CE9947}"/>
                  </a:ext>
                </a:extLst>
              </p:cNvPr>
              <p:cNvSpPr/>
              <p:nvPr/>
            </p:nvSpPr>
            <p:spPr>
              <a:xfrm>
                <a:off x="1619672" y="1129309"/>
                <a:ext cx="1512168" cy="2304255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4A18F4-A2CB-42E2-B66D-A3AF772829B9}"/>
                  </a:ext>
                </a:extLst>
              </p:cNvPr>
              <p:cNvSpPr txBox="1"/>
              <p:nvPr/>
            </p:nvSpPr>
            <p:spPr>
              <a:xfrm>
                <a:off x="2107092" y="866111"/>
                <a:ext cx="537327" cy="299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</a:rPr>
                  <a:t>m=n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357FC04-5EAD-48F9-A9DA-8215CFCD650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2375756" y="3505572"/>
              <a:ext cx="0" cy="126014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9C7086-FCEE-4853-8746-99521B8FD064}"/>
              </a:ext>
            </a:extLst>
          </p:cNvPr>
          <p:cNvSpPr txBox="1"/>
          <p:nvPr/>
        </p:nvSpPr>
        <p:spPr>
          <a:xfrm>
            <a:off x="4351426" y="480400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[18]</a:t>
            </a:r>
          </a:p>
        </p:txBody>
      </p:sp>
    </p:spTree>
    <p:extLst>
      <p:ext uri="{BB962C8B-B14F-4D97-AF65-F5344CB8AC3E}">
        <p14:creationId xmlns:p14="http://schemas.microsoft.com/office/powerpoint/2010/main" val="2702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</a:t>
            </a:r>
            <a:r>
              <a:rPr lang="en-US" altLang="zh-TW" dirty="0"/>
              <a:t>Mel Spectrogram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>
                <a:extLst>
                  <a:ext uri="{FF2B5EF4-FFF2-40B4-BE49-F238E27FC236}">
                    <a16:creationId xmlns:a16="http://schemas.microsoft.com/office/drawing/2014/main" id="{5CA8CD15-2D3B-49EE-9254-DFE19983F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5652876" cy="4249768"/>
              </a:xfrm>
            </p:spPr>
            <p:txBody>
              <a:bodyPr/>
              <a:lstStyle/>
              <a:p>
                <a:r>
                  <a:rPr lang="en-US" altLang="zh-TW" dirty="0"/>
                  <a:t>Frequencies of a spectrogram converted to the mel scale</a:t>
                </a:r>
              </a:p>
              <a:p>
                <a:pPr lvl="1"/>
                <a:r>
                  <a:rPr lang="en-US" altLang="zh-TW" dirty="0"/>
                  <a:t>Humans perceive frequency logarithmically, not linearly </a:t>
                </a:r>
              </a:p>
              <a:p>
                <a:pPr lvl="1"/>
                <a:r>
                  <a:rPr lang="en-US" altLang="zh-TW" dirty="0"/>
                  <a:t>To have perceptually-relevant representation of amplitude and frequency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𝑚𝑒𝑙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=1127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⁡(1+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700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TW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TW" b="0" i="0" dirty="0" smtClean="0"/>
                                <m:t>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𝐻𝑧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=700∙[</m:t>
                              </m:r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𝑚𝑒𝑙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1127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dirty="0"/>
                  <a:t>Procedure</a:t>
                </a:r>
              </a:p>
              <a:p>
                <a:pPr lvl="1"/>
                <a:r>
                  <a:rPr lang="en-US" altLang="zh-TW" dirty="0"/>
                  <a:t>Extract STFT</a:t>
                </a:r>
              </a:p>
              <a:p>
                <a:pPr lvl="1"/>
                <a:r>
                  <a:rPr lang="en-US" altLang="zh-TW" dirty="0"/>
                  <a:t>Convert amplitude to DBs</a:t>
                </a:r>
              </a:p>
              <a:p>
                <a:pPr lvl="1"/>
                <a:r>
                  <a:rPr lang="en-US" altLang="zh-TW" dirty="0"/>
                  <a:t>Construct mel filter banks based on chosen mel bands</a:t>
                </a:r>
              </a:p>
              <a:p>
                <a:pPr lvl="1"/>
                <a:r>
                  <a:rPr lang="en-US" altLang="zh-TW" dirty="0"/>
                  <a:t>Apply mel filter banks to spectrogram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13" name="Inhaltsplatzhalter 3">
                <a:extLst>
                  <a:ext uri="{FF2B5EF4-FFF2-40B4-BE49-F238E27FC236}">
                    <a16:creationId xmlns:a16="http://schemas.microsoft.com/office/drawing/2014/main" id="{5CA8CD15-2D3B-49EE-9254-DFE19983F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5652876" cy="4249768"/>
              </a:xfrm>
              <a:blipFill>
                <a:blip r:embed="rId3"/>
                <a:stretch>
                  <a:fillRect l="-108" t="-1578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A0C9CA-5612-496A-AE76-F640979A5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4"/>
          <a:stretch/>
        </p:blipFill>
        <p:spPr>
          <a:xfrm>
            <a:off x="6048164" y="905951"/>
            <a:ext cx="2808312" cy="2192134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CFFC4F5-7C2B-4593-AF9E-55D9F48D7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6" r="3002"/>
          <a:stretch/>
        </p:blipFill>
        <p:spPr>
          <a:xfrm>
            <a:off x="6068134" y="3068858"/>
            <a:ext cx="2768372" cy="2192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6EF3D3-A078-4E59-8D6F-5D8D7A159809}"/>
              </a:ext>
            </a:extLst>
          </p:cNvPr>
          <p:cNvSpPr txBox="1"/>
          <p:nvPr/>
        </p:nvSpPr>
        <p:spPr>
          <a:xfrm>
            <a:off x="8028384" y="4983993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[21]</a:t>
            </a:r>
          </a:p>
        </p:txBody>
      </p:sp>
    </p:spTree>
    <p:extLst>
      <p:ext uri="{BB962C8B-B14F-4D97-AF65-F5344CB8AC3E}">
        <p14:creationId xmlns:p14="http://schemas.microsoft.com/office/powerpoint/2010/main" val="1523587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6001" y="342000"/>
            <a:ext cx="6911975" cy="468313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Appendix – </a:t>
            </a:r>
            <a:r>
              <a:rPr lang="en-US" altLang="zh-TW" dirty="0"/>
              <a:t>Mel Spectrogram</a:t>
            </a:r>
            <a:endParaRPr lang="de-DE" dirty="0"/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3954CF-B674-4A60-9CA3-14D5A9825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3" r="53866"/>
          <a:stretch/>
        </p:blipFill>
        <p:spPr>
          <a:xfrm>
            <a:off x="196794" y="820450"/>
            <a:ext cx="4301416" cy="221707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B660A5F-EF59-4B2C-807C-AEEF6F2BF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967" r="53866" b="-1"/>
          <a:stretch/>
        </p:blipFill>
        <p:spPr>
          <a:xfrm>
            <a:off x="198575" y="3073524"/>
            <a:ext cx="4301416" cy="221707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7AD522CD-E71C-4045-9EAE-2573018966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1019" r="9444"/>
          <a:stretch/>
        </p:blipFill>
        <p:spPr>
          <a:xfrm rot="5400000">
            <a:off x="5000593" y="1834163"/>
            <a:ext cx="3528393" cy="2203889"/>
          </a:xfrm>
          <a:prstGeom prst="rect">
            <a:avLst/>
          </a:prstGeom>
        </p:spPr>
      </p:pic>
      <p:sp>
        <p:nvSpPr>
          <p:cNvPr id="25" name="Arrow: Bent 24">
            <a:extLst>
              <a:ext uri="{FF2B5EF4-FFF2-40B4-BE49-F238E27FC236}">
                <a16:creationId xmlns:a16="http://schemas.microsoft.com/office/drawing/2014/main" id="{822E64D4-5E09-490F-88A2-FC088F1EBF97}"/>
              </a:ext>
            </a:extLst>
          </p:cNvPr>
          <p:cNvSpPr/>
          <p:nvPr/>
        </p:nvSpPr>
        <p:spPr>
          <a:xfrm rot="2527288">
            <a:off x="4661116" y="1029359"/>
            <a:ext cx="828092" cy="540060"/>
          </a:xfrm>
          <a:prstGeom prst="bentArrow">
            <a:avLst>
              <a:gd name="adj1" fmla="val 27226"/>
              <a:gd name="adj2" fmla="val 29392"/>
              <a:gd name="adj3" fmla="val 47205"/>
              <a:gd name="adj4" fmla="val 83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4B17C71E-7284-4E33-A371-4EDE46275539}"/>
              </a:ext>
            </a:extLst>
          </p:cNvPr>
          <p:cNvSpPr/>
          <p:nvPr/>
        </p:nvSpPr>
        <p:spPr>
          <a:xfrm rot="12859015">
            <a:off x="4661120" y="4183244"/>
            <a:ext cx="828092" cy="540060"/>
          </a:xfrm>
          <a:prstGeom prst="bentArrow">
            <a:avLst>
              <a:gd name="adj1" fmla="val 27226"/>
              <a:gd name="adj2" fmla="val 29392"/>
              <a:gd name="adj3" fmla="val 47205"/>
              <a:gd name="adj4" fmla="val 83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FAB207-3E51-4D43-A620-6121FC15B757}"/>
              </a:ext>
            </a:extLst>
          </p:cNvPr>
          <p:cNvSpPr/>
          <p:nvPr/>
        </p:nvSpPr>
        <p:spPr>
          <a:xfrm>
            <a:off x="5970151" y="1136691"/>
            <a:ext cx="258033" cy="36650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ABA0F-F162-489E-960A-5FB4531EF645}"/>
              </a:ext>
            </a:extLst>
          </p:cNvPr>
          <p:cNvSpPr/>
          <p:nvPr/>
        </p:nvSpPr>
        <p:spPr>
          <a:xfrm>
            <a:off x="683568" y="913284"/>
            <a:ext cx="45719" cy="1908212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8C03F4B-582D-4E04-AFFF-191EDF69B805}"/>
              </a:ext>
            </a:extLst>
          </p:cNvPr>
          <p:cNvSpPr/>
          <p:nvPr/>
        </p:nvSpPr>
        <p:spPr>
          <a:xfrm>
            <a:off x="799443" y="1813384"/>
            <a:ext cx="321336" cy="144016"/>
          </a:xfrm>
          <a:prstGeom prst="rightArrow">
            <a:avLst>
              <a:gd name="adj1" fmla="val 50000"/>
              <a:gd name="adj2" fmla="val 8174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4DDE50-8D40-4A60-B1F4-BA977917B146}"/>
              </a:ext>
            </a:extLst>
          </p:cNvPr>
          <p:cNvSpPr/>
          <p:nvPr/>
        </p:nvSpPr>
        <p:spPr>
          <a:xfrm rot="5400000">
            <a:off x="2532916" y="2978657"/>
            <a:ext cx="45719" cy="38164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Sharpness-Aware Minimization (SAM)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020000"/>
                <a:ext cx="7165044" cy="4078553"/>
              </a:xfrm>
            </p:spPr>
            <p:txBody>
              <a:bodyPr/>
              <a:lstStyle/>
              <a:p>
                <a:r>
                  <a:rPr lang="en-US" altLang="zh-TW" dirty="0"/>
                  <a:t>Improving the generalization ability of a model training on small dataset</a:t>
                </a:r>
              </a:p>
              <a:p>
                <a:r>
                  <a:rPr lang="en-US" altLang="zh-TW" dirty="0"/>
                  <a:t>Problem with first-order optimizer (e.g., Adam) [23]</a:t>
                </a:r>
              </a:p>
              <a:p>
                <a:pPr lvl="1"/>
                <a:r>
                  <a:rPr lang="en-US" altLang="zh-TW" dirty="0"/>
                  <a:t>Minimizing the training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dirty="0"/>
                  <a:t>, but dismissing higher-order information like curvature</a:t>
                </a:r>
              </a:p>
              <a:p>
                <a:pPr lvl="1"/>
                <a:r>
                  <a:rPr lang="en-US" altLang="zh-TW" dirty="0"/>
                  <a:t>Higher generalization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zh-TW" dirty="0"/>
                  <a:t> in test</a:t>
                </a:r>
              </a:p>
              <a:p>
                <a:r>
                  <a:rPr lang="en-US" altLang="zh-TW" dirty="0"/>
                  <a:t>SAM finds the weight parameter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which has the highest training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altLang="zh-TW" dirty="0"/>
                  <a:t> in the neighbor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dirty="0"/>
                  <a:t> [22]: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First-order approximation: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/||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 based on the sharpness aware gradient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:</a:t>
                </a:r>
              </a:p>
              <a:p>
                <a:pPr marL="39685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TW" dirty="0"/>
              </a:p>
              <a:p>
                <a:pPr marL="396859" lvl="1" indent="0">
                  <a:buNone/>
                </a:pPr>
                <a:endParaRPr lang="en-US" altLang="zh-TW" dirty="0"/>
              </a:p>
              <a:p>
                <a:pPr marL="396859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020000"/>
                <a:ext cx="7165044" cy="4078553"/>
              </a:xfrm>
              <a:blipFill>
                <a:blip r:embed="rId3"/>
                <a:stretch>
                  <a:fillRect l="-85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Loss landscape with and without SAM">
            <a:extLst>
              <a:ext uri="{FF2B5EF4-FFF2-40B4-BE49-F238E27FC236}">
                <a16:creationId xmlns:a16="http://schemas.microsoft.com/office/drawing/2014/main" id="{0273E056-137F-4C37-B347-BFF6394D9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8"/>
          <a:stretch/>
        </p:blipFill>
        <p:spPr bwMode="auto">
          <a:xfrm>
            <a:off x="7632216" y="3397560"/>
            <a:ext cx="1188380" cy="12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47C266-34F9-4491-B408-C5F18B57AACB}"/>
              </a:ext>
            </a:extLst>
          </p:cNvPr>
          <p:cNvGrpSpPr/>
          <p:nvPr/>
        </p:nvGrpSpPr>
        <p:grpSpPr>
          <a:xfrm>
            <a:off x="7506326" y="1288721"/>
            <a:ext cx="1440160" cy="1747803"/>
            <a:chOff x="7570588" y="1354248"/>
            <a:chExt cx="1440160" cy="1747803"/>
          </a:xfrm>
        </p:grpSpPr>
        <p:pic>
          <p:nvPicPr>
            <p:cNvPr id="1026" name="Picture 2" descr="Loss landscape with and without SAM">
              <a:extLst>
                <a:ext uri="{FF2B5EF4-FFF2-40B4-BE49-F238E27FC236}">
                  <a16:creationId xmlns:a16="http://schemas.microsoft.com/office/drawing/2014/main" id="{F2FE5D39-8920-44E1-8F8A-81053853F2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90"/>
            <a:stretch/>
          </p:blipFill>
          <p:spPr bwMode="auto">
            <a:xfrm>
              <a:off x="7570588" y="1354248"/>
              <a:ext cx="1440160" cy="125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068E05-1FC3-49A4-A550-A70063537D22}"/>
                </a:ext>
              </a:extLst>
            </p:cNvPr>
            <p:cNvSpPr txBox="1"/>
            <p:nvPr/>
          </p:nvSpPr>
          <p:spPr>
            <a:xfrm>
              <a:off x="7618048" y="2609608"/>
              <a:ext cx="13452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300" dirty="0"/>
                <a:t>Loss landscape</a:t>
              </a:r>
              <a:endParaRPr lang="en-US" sz="1300" dirty="0"/>
            </a:p>
            <a:p>
              <a:pPr algn="ctr"/>
              <a:r>
                <a:rPr lang="en-US" sz="1300" dirty="0"/>
                <a:t>without SAM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7EA12F-EBB6-4F0C-AAAB-41004EA48917}"/>
              </a:ext>
            </a:extLst>
          </p:cNvPr>
          <p:cNvGrpSpPr/>
          <p:nvPr/>
        </p:nvGrpSpPr>
        <p:grpSpPr>
          <a:xfrm>
            <a:off x="7553786" y="3350257"/>
            <a:ext cx="1345240" cy="1565697"/>
            <a:chOff x="7618048" y="3350036"/>
            <a:chExt cx="1345240" cy="1565697"/>
          </a:xfrm>
        </p:grpSpPr>
        <p:pic>
          <p:nvPicPr>
            <p:cNvPr id="9" name="Picture 2" descr="Loss landscape with and without SAM">
              <a:extLst>
                <a:ext uri="{FF2B5EF4-FFF2-40B4-BE49-F238E27FC236}">
                  <a16:creationId xmlns:a16="http://schemas.microsoft.com/office/drawing/2014/main" id="{63FF1FB5-D994-433A-ACE5-72E7FD84C2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68"/>
            <a:stretch/>
          </p:blipFill>
          <p:spPr bwMode="auto">
            <a:xfrm>
              <a:off x="7696478" y="3350036"/>
              <a:ext cx="1188380" cy="125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55D68-145A-419D-873F-372D570233C6}"/>
                </a:ext>
              </a:extLst>
            </p:cNvPr>
            <p:cNvSpPr txBox="1"/>
            <p:nvPr/>
          </p:nvSpPr>
          <p:spPr>
            <a:xfrm>
              <a:off x="7618048" y="4423290"/>
              <a:ext cx="13452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300" dirty="0"/>
                <a:t>Loss landscape</a:t>
              </a:r>
              <a:endParaRPr lang="en-US" sz="1300" dirty="0"/>
            </a:p>
            <a:p>
              <a:pPr algn="ctr"/>
              <a:r>
                <a:rPr lang="en-US" sz="1300" dirty="0"/>
                <a:t>with SAM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B936E-1BA9-437F-90B1-DFFB18E675B5}"/>
              </a:ext>
            </a:extLst>
          </p:cNvPr>
          <p:cNvSpPr txBox="1"/>
          <p:nvPr/>
        </p:nvSpPr>
        <p:spPr>
          <a:xfrm>
            <a:off x="8043092" y="486875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[22]</a:t>
            </a:r>
          </a:p>
        </p:txBody>
      </p:sp>
    </p:spTree>
    <p:extLst>
      <p:ext uri="{BB962C8B-B14F-4D97-AF65-F5344CB8AC3E}">
        <p14:creationId xmlns:p14="http://schemas.microsoft.com/office/powerpoint/2010/main" val="3957503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Single Modality – Audio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1A9B42-F949-4FDE-86C6-1B6CF34F683C}"/>
              </a:ext>
            </a:extLst>
          </p:cNvPr>
          <p:cNvGraphicFramePr>
            <a:graphicFrameLocks noGrp="1"/>
          </p:cNvGraphicFramePr>
          <p:nvPr/>
        </p:nvGraphicFramePr>
        <p:xfrm>
          <a:off x="1111876" y="1129308"/>
          <a:ext cx="6923423" cy="3894428"/>
        </p:xfrm>
        <a:graphic>
          <a:graphicData uri="http://schemas.openxmlformats.org/drawingml/2006/table">
            <a:tbl>
              <a:tblPr/>
              <a:tblGrid>
                <a:gridCol w="865428">
                  <a:extLst>
                    <a:ext uri="{9D8B030D-6E8A-4147-A177-3AD203B41FA5}">
                      <a16:colId xmlns:a16="http://schemas.microsoft.com/office/drawing/2014/main" val="2296706576"/>
                    </a:ext>
                  </a:extLst>
                </a:gridCol>
                <a:gridCol w="1570134">
                  <a:extLst>
                    <a:ext uri="{9D8B030D-6E8A-4147-A177-3AD203B41FA5}">
                      <a16:colId xmlns:a16="http://schemas.microsoft.com/office/drawing/2014/main" val="3989907346"/>
                    </a:ext>
                  </a:extLst>
                </a:gridCol>
                <a:gridCol w="1112693">
                  <a:extLst>
                    <a:ext uri="{9D8B030D-6E8A-4147-A177-3AD203B41FA5}">
                      <a16:colId xmlns:a16="http://schemas.microsoft.com/office/drawing/2014/main" val="334354216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062848717"/>
                    </a:ext>
                  </a:extLst>
                </a:gridCol>
                <a:gridCol w="1026150">
                  <a:extLst>
                    <a:ext uri="{9D8B030D-6E8A-4147-A177-3AD203B41FA5}">
                      <a16:colId xmlns:a16="http://schemas.microsoft.com/office/drawing/2014/main" val="3348221790"/>
                    </a:ext>
                  </a:extLst>
                </a:gridCol>
                <a:gridCol w="1125056">
                  <a:extLst>
                    <a:ext uri="{9D8B030D-6E8A-4147-A177-3AD203B41FA5}">
                      <a16:colId xmlns:a16="http://schemas.microsoft.com/office/drawing/2014/main" val="3006254001"/>
                    </a:ext>
                  </a:extLst>
                </a:gridCol>
              </a:tblGrid>
              <a:tr h="4228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234396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prediction score is better?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11924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76.53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452826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64.69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437026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63.67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868626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40025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input data works better?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39915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69.80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524118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45.51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128067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45.31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863520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758640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is the most effective model as feature extractor?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466905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51.84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226052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31.02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025765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failed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996579"/>
                  </a:ext>
                </a:extLst>
              </a:tr>
              <a:tr h="17803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456186"/>
                  </a:ext>
                </a:extLst>
              </a:tr>
              <a:tr h="18544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 + Impact of audio gender balancing (GB)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3765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 + No GB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70.00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522382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76.53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92361"/>
                  </a:ext>
                </a:extLst>
              </a:tr>
              <a:tr h="18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Spectrogram</a:t>
                      </a:r>
                    </a:p>
                  </a:txBody>
                  <a:tcPr marL="7418" marR="7418" marT="7418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418" marR="7418" marT="74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76.73</a:t>
                      </a:r>
                    </a:p>
                  </a:txBody>
                  <a:tcPr marL="7418" marR="7418" marT="7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0699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C6717F4-1114-4281-9AAE-E08FF87E23C4}"/>
              </a:ext>
            </a:extLst>
          </p:cNvPr>
          <p:cNvSpPr/>
          <p:nvPr/>
        </p:nvSpPr>
        <p:spPr>
          <a:xfrm>
            <a:off x="7103593" y="4437940"/>
            <a:ext cx="720080" cy="58579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Single Modality – Visual &amp; Text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A1AAC7-0B86-46EA-9CC4-AF1B7A934D82}"/>
              </a:ext>
            </a:extLst>
          </p:cNvPr>
          <p:cNvGraphicFramePr>
            <a:graphicFrameLocks noGrp="1"/>
          </p:cNvGraphicFramePr>
          <p:nvPr/>
        </p:nvGraphicFramePr>
        <p:xfrm>
          <a:off x="1007604" y="1146096"/>
          <a:ext cx="6922010" cy="2705100"/>
        </p:xfrm>
        <a:graphic>
          <a:graphicData uri="http://schemas.openxmlformats.org/drawingml/2006/table">
            <a:tbl>
              <a:tblPr/>
              <a:tblGrid>
                <a:gridCol w="924696">
                  <a:extLst>
                    <a:ext uri="{9D8B030D-6E8A-4147-A177-3AD203B41FA5}">
                      <a16:colId xmlns:a16="http://schemas.microsoft.com/office/drawing/2014/main" val="3001160196"/>
                    </a:ext>
                  </a:extLst>
                </a:gridCol>
                <a:gridCol w="1202105">
                  <a:extLst>
                    <a:ext uri="{9D8B030D-6E8A-4147-A177-3AD203B41FA5}">
                      <a16:colId xmlns:a16="http://schemas.microsoft.com/office/drawing/2014/main" val="1733652416"/>
                    </a:ext>
                  </a:extLst>
                </a:gridCol>
                <a:gridCol w="1188894">
                  <a:extLst>
                    <a:ext uri="{9D8B030D-6E8A-4147-A177-3AD203B41FA5}">
                      <a16:colId xmlns:a16="http://schemas.microsoft.com/office/drawing/2014/main" val="4103771967"/>
                    </a:ext>
                  </a:extLst>
                </a:gridCol>
                <a:gridCol w="1307784">
                  <a:extLst>
                    <a:ext uri="{9D8B030D-6E8A-4147-A177-3AD203B41FA5}">
                      <a16:colId xmlns:a16="http://schemas.microsoft.com/office/drawing/2014/main" val="3070750891"/>
                    </a:ext>
                  </a:extLst>
                </a:gridCol>
                <a:gridCol w="1096426">
                  <a:extLst>
                    <a:ext uri="{9D8B030D-6E8A-4147-A177-3AD203B41FA5}">
                      <a16:colId xmlns:a16="http://schemas.microsoft.com/office/drawing/2014/main" val="563248712"/>
                    </a:ext>
                  </a:extLst>
                </a:gridCol>
                <a:gridCol w="1202105">
                  <a:extLst>
                    <a:ext uri="{9D8B030D-6E8A-4147-A177-3AD203B41FA5}">
                      <a16:colId xmlns:a16="http://schemas.microsoft.com/office/drawing/2014/main" val="304920672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66931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prediction score is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813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20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PHQ-Score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45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PHQ-Binary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223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0582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input data works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204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ST-GCN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917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KPs-39 + Gaze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ST-GCN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789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779464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01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00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KPs + Gaze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Conv2D-BiLSTM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2794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593E4-19D6-481D-A2BF-9BB0C2A9CAD8}"/>
              </a:ext>
            </a:extLst>
          </p:cNvPr>
          <p:cNvGraphicFramePr>
            <a:graphicFrameLocks noGrp="1"/>
          </p:cNvGraphicFramePr>
          <p:nvPr/>
        </p:nvGraphicFramePr>
        <p:xfrm>
          <a:off x="1007604" y="4117640"/>
          <a:ext cx="6922007" cy="1005840"/>
        </p:xfrm>
        <a:graphic>
          <a:graphicData uri="http://schemas.openxmlformats.org/drawingml/2006/table">
            <a:tbl>
              <a:tblPr/>
              <a:tblGrid>
                <a:gridCol w="838305">
                  <a:extLst>
                    <a:ext uri="{9D8B030D-6E8A-4147-A177-3AD203B41FA5}">
                      <a16:colId xmlns:a16="http://schemas.microsoft.com/office/drawing/2014/main" val="1222441033"/>
                    </a:ext>
                  </a:extLst>
                </a:gridCol>
                <a:gridCol w="1736490">
                  <a:extLst>
                    <a:ext uri="{9D8B030D-6E8A-4147-A177-3AD203B41FA5}">
                      <a16:colId xmlns:a16="http://schemas.microsoft.com/office/drawing/2014/main" val="1584771081"/>
                    </a:ext>
                  </a:extLst>
                </a:gridCol>
                <a:gridCol w="1077821">
                  <a:extLst>
                    <a:ext uri="{9D8B030D-6E8A-4147-A177-3AD203B41FA5}">
                      <a16:colId xmlns:a16="http://schemas.microsoft.com/office/drawing/2014/main" val="1089316014"/>
                    </a:ext>
                  </a:extLst>
                </a:gridCol>
                <a:gridCol w="1185603">
                  <a:extLst>
                    <a:ext uri="{9D8B030D-6E8A-4147-A177-3AD203B41FA5}">
                      <a16:colId xmlns:a16="http://schemas.microsoft.com/office/drawing/2014/main" val="3661602559"/>
                    </a:ext>
                  </a:extLst>
                </a:gridCol>
                <a:gridCol w="993991">
                  <a:extLst>
                    <a:ext uri="{9D8B030D-6E8A-4147-A177-3AD203B41FA5}">
                      <a16:colId xmlns:a16="http://schemas.microsoft.com/office/drawing/2014/main" val="4084861404"/>
                    </a:ext>
                  </a:extLst>
                </a:gridCol>
                <a:gridCol w="1089797">
                  <a:extLst>
                    <a:ext uri="{9D8B030D-6E8A-4147-A177-3AD203B41FA5}">
                      <a16:colId xmlns:a16="http://schemas.microsoft.com/office/drawing/2014/main" val="406120529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Backbone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601316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decision strategy is better?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28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SentEmbed (dim 512)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165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SentEmbed (dim 512)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Conv1D-BiLSTM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2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04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Single Modality – Summary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49768"/>
          </a:xfrm>
        </p:spPr>
        <p:txBody>
          <a:bodyPr/>
          <a:lstStyle/>
          <a:p>
            <a:r>
              <a:rPr lang="en-US" altLang="zh-TW" dirty="0">
                <a:latin typeface="Arial (Body)"/>
              </a:rPr>
              <a:t>Overall</a:t>
            </a:r>
          </a:p>
          <a:p>
            <a:pPr lvl="1"/>
            <a:r>
              <a:rPr lang="en-US" altLang="zh-TW" dirty="0">
                <a:latin typeface="Arial (Body)"/>
              </a:rPr>
              <a:t>Best output head for the best performance: PHQ-8 Subscores</a:t>
            </a:r>
          </a:p>
          <a:p>
            <a:pPr lvl="1"/>
            <a:r>
              <a:rPr lang="en-US" altLang="zh-TW" dirty="0">
                <a:latin typeface="Arial (Body)"/>
              </a:rPr>
              <a:t>Most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 (Body)"/>
              </a:rPr>
              <a:t>effective model backbone: ConvBiLSTM</a:t>
            </a:r>
          </a:p>
          <a:p>
            <a:pPr lvl="1"/>
            <a:r>
              <a:rPr lang="en-US" altLang="zh-TW" sz="1600" dirty="0">
                <a:solidFill>
                  <a:srgbClr val="000000"/>
                </a:solidFill>
                <a:latin typeface="Arial (Body)"/>
              </a:rPr>
              <a:t>Better decision method: Soft-decision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 (Body)"/>
              </a:rPr>
              <a:t>Audio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Significant improvement (6.5%) by applying gender balancing technique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 (Body)"/>
              </a:rPr>
              <a:t>Text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Providing insufficient information related to depression estimation by itself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 (Body)"/>
              </a:rPr>
              <a:t>Best single-modal model performance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Audio: Conv1D-BiLSTM with soft-decision, </a:t>
            </a:r>
            <a:r>
              <a:rPr lang="en-US" altLang="zh-TW" b="1" dirty="0">
                <a:solidFill>
                  <a:srgbClr val="000000"/>
                </a:solidFill>
                <a:latin typeface="Arial (Body)"/>
              </a:rPr>
              <a:t>Acc: 76.73%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Visual: Conv2D-BiLSTM with soft-decision, </a:t>
            </a:r>
            <a:r>
              <a:rPr lang="en-US" altLang="zh-TW" b="1" dirty="0">
                <a:solidFill>
                  <a:srgbClr val="000000"/>
                </a:solidFill>
                <a:latin typeface="Arial (Body)"/>
              </a:rPr>
              <a:t>Acc: 79.59%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 (Body)"/>
              </a:rPr>
              <a:t>Text: </a:t>
            </a:r>
            <a:r>
              <a:rPr lang="en-US" altLang="zh-TW" b="1" dirty="0">
                <a:solidFill>
                  <a:srgbClr val="000000"/>
                </a:solidFill>
                <a:latin typeface="Arial (Body)"/>
              </a:rPr>
              <a:t>fail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Multimodality – Audio + Visual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 with soft-decision generally shows better 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C48952-7CBF-44A4-AA56-1D148A2BD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80497"/>
              </p:ext>
            </p:extLst>
          </p:nvPr>
        </p:nvGraphicFramePr>
        <p:xfrm>
          <a:off x="927100" y="1705372"/>
          <a:ext cx="7289800" cy="36195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1795478435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44259473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6278777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06276410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4172881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01548632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Fusion method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54027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fusion method is most effective?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68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032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2181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38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7466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2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285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Subscores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80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373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155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9528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713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1359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03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563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016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86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89180" cy="4078553"/>
          </a:xfrm>
        </p:spPr>
        <p:txBody>
          <a:bodyPr/>
          <a:lstStyle/>
          <a:p>
            <a:r>
              <a:rPr lang="en-US" altLang="zh-TW" dirty="0"/>
              <a:t>Statistical ML [5, 6, 7]</a:t>
            </a:r>
          </a:p>
          <a:p>
            <a:pPr lvl="1"/>
            <a:r>
              <a:rPr lang="en-US" altLang="zh-TW" dirty="0"/>
              <a:t>Head motion, head position/rotation, blink rate,</a:t>
            </a:r>
            <a:r>
              <a:rPr lang="zh-TW" altLang="en-US" dirty="0"/>
              <a:t> </a:t>
            </a:r>
            <a:r>
              <a:rPr lang="en-US" altLang="zh-TW" dirty="0"/>
              <a:t>prosodic features(F0), spectral features (MFCC), word frequency</a:t>
            </a:r>
          </a:p>
          <a:p>
            <a:pPr lvl="1"/>
            <a:r>
              <a:rPr lang="en-US" altLang="zh-TW" dirty="0"/>
              <a:t>Trained with SVM</a:t>
            </a:r>
          </a:p>
          <a:p>
            <a:r>
              <a:rPr lang="en-US" altLang="zh-TW" dirty="0"/>
              <a:t>CV techniques [8, 9]</a:t>
            </a:r>
          </a:p>
          <a:p>
            <a:pPr lvl="1"/>
            <a:r>
              <a:rPr lang="en-US" altLang="zh-TW" dirty="0"/>
              <a:t>Facial images, facial key points, spectrogram, </a:t>
            </a:r>
            <a:r>
              <a:rPr lang="en-US" altLang="zh-TW" dirty="0" err="1"/>
              <a:t>mel</a:t>
            </a:r>
            <a:r>
              <a:rPr lang="en-US" altLang="zh-TW" dirty="0"/>
              <a:t> spectrogram</a:t>
            </a:r>
          </a:p>
          <a:p>
            <a:pPr lvl="1"/>
            <a:r>
              <a:rPr lang="en-US" altLang="zh-TW" dirty="0"/>
              <a:t>Exploiting C-CNN or CNN model as feature extractor</a:t>
            </a:r>
          </a:p>
          <a:p>
            <a:r>
              <a:rPr lang="en-US" altLang="zh-TW" dirty="0"/>
              <a:t>Natural Language Processing (NLP) [10, 11]</a:t>
            </a:r>
          </a:p>
          <a:p>
            <a:pPr lvl="1"/>
            <a:r>
              <a:rPr lang="en-US" altLang="zh-TW" dirty="0"/>
              <a:t>raw audio signal, spectrogram, </a:t>
            </a:r>
            <a:r>
              <a:rPr lang="en-US" altLang="zh-TW" dirty="0" err="1"/>
              <a:t>mel</a:t>
            </a:r>
            <a:r>
              <a:rPr lang="en-US" altLang="zh-TW" dirty="0"/>
              <a:t> spectrogram, raw text</a:t>
            </a:r>
          </a:p>
          <a:p>
            <a:pPr lvl="1"/>
            <a:r>
              <a:rPr lang="en-US" altLang="zh-TW" dirty="0"/>
              <a:t>Trained with LSTM, </a:t>
            </a:r>
            <a:r>
              <a:rPr lang="en-US" altLang="zh-TW" dirty="0" err="1"/>
              <a:t>BiLSTM</a:t>
            </a:r>
            <a:r>
              <a:rPr lang="en-US" altLang="zh-TW" dirty="0"/>
              <a:t>, Transformer models</a:t>
            </a:r>
          </a:p>
          <a:p>
            <a:r>
              <a:rPr lang="en-US" altLang="zh-TW" dirty="0"/>
              <a:t>Mix of multiple methods [12, 13]</a:t>
            </a:r>
          </a:p>
          <a:p>
            <a:pPr lvl="1"/>
            <a:r>
              <a:rPr lang="en-US" altLang="zh-TW" dirty="0"/>
              <a:t>Single modality: combination of CNN and SVM</a:t>
            </a:r>
          </a:p>
          <a:p>
            <a:pPr lvl="1"/>
            <a:r>
              <a:rPr lang="en-US" altLang="zh-TW" dirty="0"/>
              <a:t>Multimodality: CNN for audio data + Transformer for text data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late fusion</a:t>
            </a:r>
          </a:p>
        </p:txBody>
      </p:sp>
    </p:spTree>
    <p:extLst>
      <p:ext uri="{BB962C8B-B14F-4D97-AF65-F5344CB8AC3E}">
        <p14:creationId xmlns:p14="http://schemas.microsoft.com/office/powerpoint/2010/main" val="87407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Multimodality – Audio + Visual + Text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353000"/>
          </a:xfrm>
        </p:spPr>
        <p:txBody>
          <a:bodyPr/>
          <a:lstStyle/>
          <a:p>
            <a:r>
              <a:rPr lang="en-US" altLang="zh-TW" dirty="0"/>
              <a:t>Performance improvement around 0.5 – 1 % </a:t>
            </a:r>
          </a:p>
          <a:p>
            <a:r>
              <a:rPr lang="en-US" altLang="zh-TW" dirty="0"/>
              <a:t>Training with soft-decision generally shows better performance</a:t>
            </a:r>
          </a:p>
          <a:p>
            <a:pPr marL="0" indent="0">
              <a:buNone/>
            </a:pPr>
            <a:endParaRPr lang="en-US" altLang="zh-TW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965AD7-B207-4DB0-BE19-FD48FD48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59142"/>
              </p:ext>
            </p:extLst>
          </p:nvPr>
        </p:nvGraphicFramePr>
        <p:xfrm>
          <a:off x="503238" y="1705372"/>
          <a:ext cx="8140700" cy="361950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37661779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397386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6099371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5557286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8653958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668335415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type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Fusion method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head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soft-decision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 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629526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fusion method is most effective?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57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2443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250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55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3097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905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609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7687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585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81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471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083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900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409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7744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031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 + Visual + Text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 + (KPs + Gaze) + SentEmbed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Sub-Attention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PHQ-Subscores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0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3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Participant Analysis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DA0F79-8493-4E0F-8EF4-B6F554F5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91" y="1093304"/>
            <a:ext cx="5166594" cy="4078287"/>
          </a:xfrm>
        </p:spPr>
      </p:pic>
    </p:spTree>
    <p:extLst>
      <p:ext uri="{BB962C8B-B14F-4D97-AF65-F5344CB8AC3E}">
        <p14:creationId xmlns:p14="http://schemas.microsoft.com/office/powerpoint/2010/main" val="2002210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Participant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F12686-159D-456A-81CE-7CA912657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49768"/>
          </a:xfrm>
        </p:spPr>
        <p:txBody>
          <a:bodyPr/>
          <a:lstStyle/>
          <a:p>
            <a:r>
              <a:rPr lang="en-US" dirty="0"/>
              <a:t>Why performance improvement in “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Sub-Attentional ConvBiLSTM AVT” model?</a:t>
            </a:r>
          </a:p>
          <a:p>
            <a:pPr lvl="1"/>
            <a:r>
              <a:rPr lang="en-US" dirty="0"/>
              <a:t>Not always shows depression symptoms over the interview </a:t>
            </a:r>
          </a:p>
          <a:p>
            <a:pPr lvl="1"/>
            <a:r>
              <a:rPr lang="en-US" dirty="0"/>
              <a:t>Correction of ambiguous clips through recombination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4ECB35-78EC-4855-BED9-9C81C2DEF6DB}"/>
              </a:ext>
            </a:extLst>
          </p:cNvPr>
          <p:cNvGraphicFramePr>
            <a:graphicFrameLocks noGrp="1"/>
          </p:cNvGraphicFramePr>
          <p:nvPr/>
        </p:nvGraphicFramePr>
        <p:xfrm>
          <a:off x="719136" y="2020984"/>
          <a:ext cx="7708903" cy="3032760"/>
        </p:xfrm>
        <a:graphic>
          <a:graphicData uri="http://schemas.openxmlformats.org/drawingml/2006/table">
            <a:tbl>
              <a:tblPr/>
              <a:tblGrid>
                <a:gridCol w="722709">
                  <a:extLst>
                    <a:ext uri="{9D8B030D-6E8A-4147-A177-3AD203B41FA5}">
                      <a16:colId xmlns:a16="http://schemas.microsoft.com/office/drawing/2014/main" val="4165814306"/>
                    </a:ext>
                  </a:extLst>
                </a:gridCol>
                <a:gridCol w="545202">
                  <a:extLst>
                    <a:ext uri="{9D8B030D-6E8A-4147-A177-3AD203B41FA5}">
                      <a16:colId xmlns:a16="http://schemas.microsoft.com/office/drawing/2014/main" val="1224557756"/>
                    </a:ext>
                  </a:extLst>
                </a:gridCol>
                <a:gridCol w="545202">
                  <a:extLst>
                    <a:ext uri="{9D8B030D-6E8A-4147-A177-3AD203B41FA5}">
                      <a16:colId xmlns:a16="http://schemas.microsoft.com/office/drawing/2014/main" val="994436635"/>
                    </a:ext>
                  </a:extLst>
                </a:gridCol>
                <a:gridCol w="545202">
                  <a:extLst>
                    <a:ext uri="{9D8B030D-6E8A-4147-A177-3AD203B41FA5}">
                      <a16:colId xmlns:a16="http://schemas.microsoft.com/office/drawing/2014/main" val="3883110964"/>
                    </a:ext>
                  </a:extLst>
                </a:gridCol>
                <a:gridCol w="545202">
                  <a:extLst>
                    <a:ext uri="{9D8B030D-6E8A-4147-A177-3AD203B41FA5}">
                      <a16:colId xmlns:a16="http://schemas.microsoft.com/office/drawing/2014/main" val="2492202813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1300692492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3308968477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1005047148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1616112966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4144900553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1520888223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2393515025"/>
                    </a:ext>
                  </a:extLst>
                </a:gridCol>
                <a:gridCol w="532523">
                  <a:extLst>
                    <a:ext uri="{9D8B030D-6E8A-4147-A177-3AD203B41FA5}">
                      <a16:colId xmlns:a16="http://schemas.microsoft.com/office/drawing/2014/main" val="2604163615"/>
                    </a:ext>
                  </a:extLst>
                </a:gridCol>
                <a:gridCol w="545202">
                  <a:extLst>
                    <a:ext uri="{9D8B030D-6E8A-4147-A177-3AD203B41FA5}">
                      <a16:colId xmlns:a16="http://schemas.microsoft.com/office/drawing/2014/main" val="206214645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PHQ-8 GT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PHQ-8 Prediction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clip_09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25048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56776"/>
                  </a:ext>
                </a:extLst>
              </a:tr>
              <a:tr h="83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315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P_453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22539"/>
                  </a:ext>
                </a:extLst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9508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P_323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49673"/>
                  </a:ext>
                </a:extLst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03481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P_332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91160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17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P_421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352705"/>
                  </a:ext>
                </a:extLst>
              </a:tr>
              <a:tr h="8382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6449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P_334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4798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6487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P_408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81883"/>
                  </a:ext>
                </a:extLst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648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66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Depression Dataset – </a:t>
            </a:r>
            <a:r>
              <a:rPr lang="en-US" dirty="0"/>
              <a:t>Introduction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85772"/>
          </a:xfrm>
        </p:spPr>
        <p:txBody>
          <a:bodyPr/>
          <a:lstStyle/>
          <a:p>
            <a:r>
              <a:rPr lang="en-US" altLang="zh-TW" dirty="0"/>
              <a:t>DAIC‑WOZ depression database from USC Institute of Creative Technologies [14]</a:t>
            </a:r>
          </a:p>
          <a:p>
            <a:pPr lvl="1"/>
            <a:r>
              <a:rPr lang="en-US" altLang="zh-TW" dirty="0"/>
              <a:t>DAIC: Distress Analysis Interview Corpus</a:t>
            </a:r>
          </a:p>
          <a:p>
            <a:pPr lvl="1"/>
            <a:r>
              <a:rPr lang="en-US" altLang="zh-TW" dirty="0"/>
              <a:t>WOZ: Wizard of Oz, interact with virtual interviewer (Ellie) controlled by human interviewer</a:t>
            </a:r>
          </a:p>
          <a:p>
            <a:r>
              <a:rPr lang="en-US" altLang="zh-TW" dirty="0"/>
              <a:t>Includes 189 sessions (IDs: 300 – 492)</a:t>
            </a:r>
          </a:p>
          <a:p>
            <a:pPr lvl="1"/>
            <a:r>
              <a:rPr lang="en-US" altLang="zh-TW" dirty="0"/>
              <a:t>Train-set (107), Development-set (35), Test-set (47)</a:t>
            </a:r>
          </a:p>
          <a:p>
            <a:r>
              <a:rPr lang="en-US" altLang="zh-TW" dirty="0"/>
              <a:t>Recorded data over each interview</a:t>
            </a:r>
          </a:p>
          <a:p>
            <a:pPr lvl="1"/>
            <a:r>
              <a:rPr lang="en-US" altLang="zh-TW" dirty="0"/>
              <a:t>GT: PHQ-8 system </a:t>
            </a:r>
          </a:p>
          <a:p>
            <a:pPr lvl="1"/>
            <a:r>
              <a:rPr lang="en-US" altLang="zh-TW" dirty="0"/>
              <a:t>Visual data: 68 3D facial key points + Gaze direction</a:t>
            </a:r>
          </a:p>
          <a:p>
            <a:pPr lvl="1"/>
            <a:r>
              <a:rPr lang="en-US" altLang="zh-TW" dirty="0"/>
              <a:t>Audio data: Raw audio signal</a:t>
            </a:r>
          </a:p>
          <a:p>
            <a:pPr lvl="1"/>
            <a:r>
              <a:rPr lang="en-US" altLang="zh-TW" dirty="0"/>
              <a:t>Text data: Transcription of the conversation</a:t>
            </a:r>
          </a:p>
          <a:p>
            <a:r>
              <a:rPr lang="en-US" altLang="zh-TW" dirty="0"/>
              <a:t>In all our experiments [5, 7, 10, 13, 15]</a:t>
            </a:r>
          </a:p>
          <a:p>
            <a:pPr lvl="1"/>
            <a:r>
              <a:rPr lang="en-US" altLang="zh-TW" dirty="0"/>
              <a:t>Training dataset = Train-set + Development-set </a:t>
            </a:r>
          </a:p>
          <a:p>
            <a:pPr lvl="1"/>
            <a:r>
              <a:rPr lang="en-US" altLang="zh-TW" dirty="0"/>
              <a:t>Test dataset = Test-set</a:t>
            </a:r>
          </a:p>
          <a:p>
            <a:pPr lvl="1"/>
            <a:r>
              <a:rPr lang="en-US" altLang="zh-TW" b="1" dirty="0"/>
              <a:t>Only the features from each Participant are extracted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ED584-5C85-45AE-B33F-3332F27E9A94}"/>
              </a:ext>
            </a:extLst>
          </p:cNvPr>
          <p:cNvGrpSpPr/>
          <p:nvPr/>
        </p:nvGrpSpPr>
        <p:grpSpPr>
          <a:xfrm>
            <a:off x="5760132" y="2141249"/>
            <a:ext cx="2844316" cy="2480447"/>
            <a:chOff x="5688124" y="2101416"/>
            <a:chExt cx="2844316" cy="24804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ACD840-C625-4335-B132-83CD994B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124" y="2101416"/>
              <a:ext cx="2844316" cy="2133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CC03-D7CE-456D-8EAE-0FE1EDD63739}"/>
                </a:ext>
              </a:extLst>
            </p:cNvPr>
            <p:cNvSpPr txBox="1"/>
            <p:nvPr/>
          </p:nvSpPr>
          <p:spPr>
            <a:xfrm>
              <a:off x="6840015" y="4232537"/>
              <a:ext cx="540533" cy="349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70" dirty="0">
                  <a:latin typeface="Arial (Body)"/>
                </a:rPr>
                <a:t>[14]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6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Depression Dataset – </a:t>
            </a:r>
            <a:r>
              <a:rPr lang="en-US" dirty="0"/>
              <a:t>PHQ-8 System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E5558EB-DC7B-494A-9692-CEFBD8BF4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943356"/>
              </p:ext>
            </p:extLst>
          </p:nvPr>
        </p:nvGraphicFramePr>
        <p:xfrm>
          <a:off x="5098812" y="1093304"/>
          <a:ext cx="34923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097">
                  <a:extLst>
                    <a:ext uri="{9D8B030D-6E8A-4147-A177-3AD203B41FA5}">
                      <a16:colId xmlns:a16="http://schemas.microsoft.com/office/drawing/2014/main" val="2037840651"/>
                    </a:ext>
                  </a:extLst>
                </a:gridCol>
                <a:gridCol w="873097">
                  <a:extLst>
                    <a:ext uri="{9D8B030D-6E8A-4147-A177-3AD203B41FA5}">
                      <a16:colId xmlns:a16="http://schemas.microsoft.com/office/drawing/2014/main" val="3672360385"/>
                    </a:ext>
                  </a:extLst>
                </a:gridCol>
                <a:gridCol w="1002744">
                  <a:extLst>
                    <a:ext uri="{9D8B030D-6E8A-4147-A177-3AD203B41FA5}">
                      <a16:colId xmlns:a16="http://schemas.microsoft.com/office/drawing/2014/main" val="372469092"/>
                    </a:ext>
                  </a:extLst>
                </a:gridCol>
                <a:gridCol w="743450">
                  <a:extLst>
                    <a:ext uri="{9D8B030D-6E8A-4147-A177-3AD203B41FA5}">
                      <a16:colId xmlns:a16="http://schemas.microsoft.com/office/drawing/2014/main" val="925530488"/>
                    </a:ext>
                  </a:extLst>
                </a:gridCol>
              </a:tblGrid>
              <a:tr h="232584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PHQ-8 Subscores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16362"/>
                  </a:ext>
                </a:extLst>
              </a:tr>
              <a:tr h="23258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 Interest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Depressed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Sleep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Tired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39128"/>
                  </a:ext>
                </a:extLst>
              </a:tr>
              <a:tr h="1603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974589"/>
                  </a:ext>
                </a:extLst>
              </a:tr>
              <a:tr h="1725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Appetite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Failure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Concentrating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Moving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348142"/>
                  </a:ext>
                </a:extLst>
              </a:tr>
              <a:tr h="1560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246264"/>
                  </a:ext>
                </a:extLst>
              </a:tr>
              <a:tr h="232584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PHQ-8  Score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4895"/>
                  </a:ext>
                </a:extLst>
              </a:tr>
              <a:tr h="151615">
                <a:tc gridSpan="4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664193"/>
                  </a:ext>
                </a:extLst>
              </a:tr>
              <a:tr h="20133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PHQ-8 Binary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6386"/>
                  </a:ext>
                </a:extLst>
              </a:tr>
              <a:tr h="173515">
                <a:tc gridSpan="4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045834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14046EE-916A-4C56-9B67-4BC68D640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6" y="1020000"/>
            <a:ext cx="4552751" cy="4275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20631-E789-4F94-9F9A-A847AC9DC24B}"/>
              </a:ext>
            </a:extLst>
          </p:cNvPr>
          <p:cNvSpPr txBox="1"/>
          <p:nvPr/>
        </p:nvSpPr>
        <p:spPr>
          <a:xfrm>
            <a:off x="4858817" y="3828028"/>
            <a:ext cx="397237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27" marR="0" lvl="0" indent="-261927" algn="l" defTabSz="76197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this work</a:t>
            </a:r>
          </a:p>
          <a:p>
            <a:pPr marL="719127" lvl="1" indent="-261927" defTabSz="761970" eaLnBrk="0" hangingPunct="0">
              <a:spcBef>
                <a:spcPct val="20000"/>
              </a:spcBef>
              <a:buSzPct val="100000"/>
              <a:buBlip>
                <a:blip r:embed="rId4"/>
              </a:buBlip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PHQ-8 Subscores were </a:t>
            </a:r>
            <a:r>
              <a:rPr lang="en-US" altLang="zh-TW" sz="1500" kern="0" noProof="0" dirty="0">
                <a:solidFill>
                  <a:srgbClr val="000000"/>
                </a:solidFill>
                <a:latin typeface="Arial"/>
                <a:cs typeface="+mn-cs"/>
              </a:rPr>
              <a:t>utilized</a:t>
            </a:r>
            <a:endParaRPr lang="en-US" altLang="zh-TW" sz="1500" kern="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719127" lvl="1" indent="-261927" defTabSz="761970" eaLnBrk="0" hangingPunct="0">
              <a:spcBef>
                <a:spcPct val="20000"/>
              </a:spcBef>
              <a:buSzPct val="100000"/>
              <a:buBlip>
                <a:blip r:embed="rId4"/>
              </a:buBlip>
              <a:defRPr/>
            </a:pPr>
            <a:r>
              <a:rPr lang="en-US" altLang="zh-TW" sz="1500" kern="0" dirty="0">
                <a:solidFill>
                  <a:srgbClr val="000000"/>
                </a:solidFill>
                <a:latin typeface="Arial"/>
                <a:cs typeface="+mn-cs"/>
              </a:rPr>
              <a:t>Regarding</a:t>
            </a: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as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5957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Depression Dataset – Visualization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85772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EB6DF5-71A6-43C8-9E87-DDBFAA788F4D}"/>
              </a:ext>
            </a:extLst>
          </p:cNvPr>
          <p:cNvGrpSpPr/>
          <p:nvPr/>
        </p:nvGrpSpPr>
        <p:grpSpPr>
          <a:xfrm>
            <a:off x="1475656" y="986510"/>
            <a:ext cx="6228692" cy="4288435"/>
            <a:chOff x="1475656" y="986510"/>
            <a:chExt cx="6228692" cy="4288435"/>
          </a:xfrm>
        </p:grpSpPr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066BED18-9DD2-4EF0-9B47-75D17C73C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3" r="10777" b="3639"/>
            <a:stretch/>
          </p:blipFill>
          <p:spPr>
            <a:xfrm>
              <a:off x="1475656" y="989174"/>
              <a:ext cx="2400541" cy="2147287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73AA6EE2-60FF-489C-B475-5931758F1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1" t="6802" r="8844" b="3067"/>
            <a:stretch/>
          </p:blipFill>
          <p:spPr>
            <a:xfrm>
              <a:off x="1475656" y="3161552"/>
              <a:ext cx="6228692" cy="2113393"/>
            </a:xfrm>
            <a:prstGeom prst="rect">
              <a:avLst/>
            </a:prstGeom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4B2C55B9-212F-465E-A776-5EE9629D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171" y="986510"/>
              <a:ext cx="3562169" cy="211339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8020A7-6075-41C5-8C08-9C54F46F838A}"/>
              </a:ext>
            </a:extLst>
          </p:cNvPr>
          <p:cNvGrpSpPr/>
          <p:nvPr/>
        </p:nvGrpSpPr>
        <p:grpSpPr>
          <a:xfrm>
            <a:off x="4069053" y="2318419"/>
            <a:ext cx="3563287" cy="2663317"/>
            <a:chOff x="4069053" y="2318419"/>
            <a:chExt cx="3563287" cy="266331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24E02E-9E82-4698-9B82-1B5C8840EF61}"/>
                </a:ext>
              </a:extLst>
            </p:cNvPr>
            <p:cNvSpPr/>
            <p:nvPr/>
          </p:nvSpPr>
          <p:spPr>
            <a:xfrm>
              <a:off x="5384313" y="3346148"/>
              <a:ext cx="2032003" cy="16355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6500D7D-BEC7-43F9-81BA-FD73BF62D040}"/>
                </a:ext>
              </a:extLst>
            </p:cNvPr>
            <p:cNvSpPr/>
            <p:nvPr/>
          </p:nvSpPr>
          <p:spPr>
            <a:xfrm>
              <a:off x="4069053" y="2318419"/>
              <a:ext cx="3562169" cy="63344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A8F1B7-79AF-4BA7-A7CB-0515781C0C6C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4070171" y="2951864"/>
              <a:ext cx="2330144" cy="39428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391258-86D9-4431-B36C-54DA07648287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 flipH="1">
              <a:off x="6400315" y="2951864"/>
              <a:ext cx="1232025" cy="394284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C65965-52CE-4C0C-8168-C5C64951A987}"/>
              </a:ext>
            </a:extLst>
          </p:cNvPr>
          <p:cNvGrpSpPr/>
          <p:nvPr/>
        </p:nvGrpSpPr>
        <p:grpSpPr>
          <a:xfrm>
            <a:off x="2123728" y="1334692"/>
            <a:ext cx="5507495" cy="3647044"/>
            <a:chOff x="2123728" y="1334692"/>
            <a:chExt cx="5507495" cy="36470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F8A1C3-0126-46C0-8110-6AA6D53BB4C4}"/>
                </a:ext>
              </a:extLst>
            </p:cNvPr>
            <p:cNvSpPr/>
            <p:nvPr/>
          </p:nvSpPr>
          <p:spPr>
            <a:xfrm>
              <a:off x="4069054" y="1334692"/>
              <a:ext cx="3562169" cy="22666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114E50-879D-4E3A-8066-FB5E244C174B}"/>
                </a:ext>
              </a:extLst>
            </p:cNvPr>
            <p:cNvSpPr/>
            <p:nvPr/>
          </p:nvSpPr>
          <p:spPr>
            <a:xfrm>
              <a:off x="2123728" y="3346148"/>
              <a:ext cx="465825" cy="16355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EEE3DA-619F-435B-9B4A-0B23C4859E40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2356641" y="1560340"/>
              <a:ext cx="1717030" cy="1785808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EAD657-69FE-4271-A158-F4C57696462F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2356641" y="1560340"/>
              <a:ext cx="5274581" cy="1785808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25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Depression Dataset – Preprocessing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288" y="1020000"/>
            <a:ext cx="8356600" cy="4285772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E1BED5-7191-4546-AED0-62B8C6C1C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73916"/>
            <a:ext cx="3842487" cy="4224636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9FA6AC9-E877-40A1-995B-AE7440241570}"/>
              </a:ext>
            </a:extLst>
          </p:cNvPr>
          <p:cNvGrpSpPr/>
          <p:nvPr/>
        </p:nvGrpSpPr>
        <p:grpSpPr>
          <a:xfrm>
            <a:off x="5184068" y="1093304"/>
            <a:ext cx="216024" cy="2386789"/>
            <a:chOff x="5184068" y="1237320"/>
            <a:chExt cx="216024" cy="23042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AB1F01-786C-4204-A326-5B1402ABAF42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3638B0-9D6D-452A-AA6D-BFF5B78D4B52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2476A3-76BF-4813-8191-24C8602B50D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3E0EAA-5D66-434A-AC0D-6519FBBDC4A7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85DF97-B2B2-4A83-9E7A-6D2CAAEADB6A}"/>
              </a:ext>
            </a:extLst>
          </p:cNvPr>
          <p:cNvGrpSpPr/>
          <p:nvPr/>
        </p:nvGrpSpPr>
        <p:grpSpPr>
          <a:xfrm>
            <a:off x="8172400" y="1093304"/>
            <a:ext cx="180020" cy="2386789"/>
            <a:chOff x="5184068" y="1237320"/>
            <a:chExt cx="216024" cy="23042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42C6D4-EC84-4930-840B-52B9CE7F5691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818DDA-CC53-4B20-86CD-F4492D9EDC50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239248-6F98-4D3B-967E-EAECCBDE6D75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4DDA2-2E1C-41F6-ABAA-ACB72BCACF2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D69D96-9971-4C84-93A0-312D79296C21}"/>
              </a:ext>
            </a:extLst>
          </p:cNvPr>
          <p:cNvGrpSpPr/>
          <p:nvPr/>
        </p:nvGrpSpPr>
        <p:grpSpPr>
          <a:xfrm>
            <a:off x="7236296" y="1093304"/>
            <a:ext cx="128016" cy="2386789"/>
            <a:chOff x="5184068" y="1237320"/>
            <a:chExt cx="216024" cy="23042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074127-F8EE-4408-9E30-FB31D82BA6F7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201373-5003-404F-BA56-8A87D75469E3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C3D6DF-089F-4397-A90A-431DF4FC1CB1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9FECEE-4EE1-42FE-8A0B-653D60D3E2D1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CB3F82-5AD8-427B-B312-5224F34F708F}"/>
              </a:ext>
            </a:extLst>
          </p:cNvPr>
          <p:cNvGrpSpPr/>
          <p:nvPr/>
        </p:nvGrpSpPr>
        <p:grpSpPr>
          <a:xfrm>
            <a:off x="6539046" y="1093304"/>
            <a:ext cx="100584" cy="2386789"/>
            <a:chOff x="5184068" y="1237320"/>
            <a:chExt cx="216024" cy="230425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8AF40D-8C96-4117-893D-F52E718537EF}"/>
                </a:ext>
              </a:extLst>
            </p:cNvPr>
            <p:cNvSpPr/>
            <p:nvPr/>
          </p:nvSpPr>
          <p:spPr>
            <a:xfrm>
              <a:off x="5184068" y="2569468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F2BFCA-0539-424A-8B51-154D7E90EE58}"/>
                </a:ext>
              </a:extLst>
            </p:cNvPr>
            <p:cNvSpPr/>
            <p:nvPr/>
          </p:nvSpPr>
          <p:spPr>
            <a:xfrm>
              <a:off x="5184068" y="1237320"/>
              <a:ext cx="216024" cy="97210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760402-ABF3-420F-B594-765372AB431C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5184068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686BB77-1684-4421-9C99-BFB275BD20B7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5292080" y="2209428"/>
              <a:ext cx="108012" cy="3600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 descr="Table&#10;&#10;Description automatically generated">
            <a:extLst>
              <a:ext uri="{FF2B5EF4-FFF2-40B4-BE49-F238E27FC236}">
                <a16:creationId xmlns:a16="http://schemas.microsoft.com/office/drawing/2014/main" id="{D00D64AF-3565-42FD-957B-AE50A6B11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0" y="956397"/>
            <a:ext cx="3046328" cy="2014512"/>
          </a:xfrm>
          <a:prstGeom prst="rect">
            <a:avLst/>
          </a:prstGeom>
        </p:spPr>
      </p:pic>
      <p:pic>
        <p:nvPicPr>
          <p:cNvPr id="54" name="Picture 53" descr="Table&#10;&#10;Description automatically generated">
            <a:extLst>
              <a:ext uri="{FF2B5EF4-FFF2-40B4-BE49-F238E27FC236}">
                <a16:creationId xmlns:a16="http://schemas.microsoft.com/office/drawing/2014/main" id="{BE35CE89-02C2-407E-A793-C698C5D15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3"/>
          <a:stretch/>
        </p:blipFill>
        <p:spPr>
          <a:xfrm>
            <a:off x="2413935" y="3221712"/>
            <a:ext cx="2158065" cy="1972072"/>
          </a:xfrm>
          <a:prstGeom prst="rect">
            <a:avLst/>
          </a:prstGeom>
        </p:spPr>
      </p:pic>
      <p:sp>
        <p:nvSpPr>
          <p:cNvPr id="55" name="Plus Sign 54">
            <a:extLst>
              <a:ext uri="{FF2B5EF4-FFF2-40B4-BE49-F238E27FC236}">
                <a16:creationId xmlns:a16="http://schemas.microsoft.com/office/drawing/2014/main" id="{29B5C1AD-F136-4A2C-BF20-D54B0D08ECDD}"/>
              </a:ext>
            </a:extLst>
          </p:cNvPr>
          <p:cNvSpPr/>
          <p:nvPr/>
        </p:nvSpPr>
        <p:spPr>
          <a:xfrm>
            <a:off x="1876921" y="3941658"/>
            <a:ext cx="504056" cy="5321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59CC8C8-B578-4036-8221-C582339EF9FA}"/>
              </a:ext>
            </a:extLst>
          </p:cNvPr>
          <p:cNvSpPr/>
          <p:nvPr/>
        </p:nvSpPr>
        <p:spPr>
          <a:xfrm>
            <a:off x="562988" y="3676497"/>
            <a:ext cx="1275592" cy="1062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start-stop time pair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B009C8CA-2E0A-47F0-9B9E-C4AE3844C0A7}"/>
              </a:ext>
            </a:extLst>
          </p:cNvPr>
          <p:cNvSpPr/>
          <p:nvPr/>
        </p:nvSpPr>
        <p:spPr>
          <a:xfrm rot="5400000">
            <a:off x="1909944" y="3064893"/>
            <a:ext cx="438009" cy="344772"/>
          </a:xfrm>
          <a:prstGeom prst="rightArrow">
            <a:avLst>
              <a:gd name="adj1" fmla="val 50002"/>
              <a:gd name="adj2" fmla="val 65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6D5342-DB00-4B33-A06F-BA42F4830C5C}"/>
              </a:ext>
            </a:extLst>
          </p:cNvPr>
          <p:cNvSpPr/>
          <p:nvPr/>
        </p:nvSpPr>
        <p:spPr>
          <a:xfrm>
            <a:off x="5880892" y="3834157"/>
            <a:ext cx="1715444" cy="103956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theme/theme1.xml><?xml version="1.0" encoding="utf-8"?>
<a:theme xmlns:a="http://schemas.openxmlformats.org/drawingml/2006/main" name="KIT Master - IIIT">
  <a:themeElements>
    <a:clrScheme name="Benutzerdefiniert 1">
      <a:dk1>
        <a:srgbClr val="000000"/>
      </a:dk1>
      <a:lt1>
        <a:srgbClr val="FFFFFF"/>
      </a:lt1>
      <a:dk2>
        <a:srgbClr val="009682"/>
      </a:dk2>
      <a:lt2>
        <a:srgbClr val="B3B3B3"/>
      </a:lt2>
      <a:accent1>
        <a:srgbClr val="B2DFD9"/>
      </a:accent1>
      <a:accent2>
        <a:srgbClr val="C7D0E5"/>
      </a:accent2>
      <a:accent3>
        <a:srgbClr val="FFFFFF"/>
      </a:accent3>
      <a:accent4>
        <a:srgbClr val="000000"/>
      </a:accent4>
      <a:accent5>
        <a:srgbClr val="D5ECE9"/>
      </a:accent5>
      <a:accent6>
        <a:srgbClr val="3F5A9A"/>
      </a:accent6>
      <a:hlink>
        <a:srgbClr val="C7D0E5"/>
      </a:hlink>
      <a:folHlink>
        <a:srgbClr val="EFEFBD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IT Master - IIIT 1">
        <a:dk1>
          <a:srgbClr val="000000"/>
        </a:dk1>
        <a:lt1>
          <a:srgbClr val="FFFFFF"/>
        </a:lt1>
        <a:dk2>
          <a:srgbClr val="009682"/>
        </a:dk2>
        <a:lt2>
          <a:srgbClr val="B3B3B3"/>
        </a:lt2>
        <a:accent1>
          <a:srgbClr val="B2DFD9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D5ECE9"/>
        </a:accent5>
        <a:accent6>
          <a:srgbClr val="3F5A9A"/>
        </a:accent6>
        <a:hlink>
          <a:srgbClr val="C7D0E5"/>
        </a:hlink>
        <a:folHlink>
          <a:srgbClr val="EFEF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29243</TotalTime>
  <Words>5980</Words>
  <Application>Microsoft Office PowerPoint</Application>
  <PresentationFormat>On-screen Show (16:10)</PresentationFormat>
  <Paragraphs>1507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AdvP3F42F4</vt:lpstr>
      <vt:lpstr>AdvP49700A</vt:lpstr>
      <vt:lpstr>Arial (Body)</vt:lpstr>
      <vt:lpstr>Helvetica Neue</vt:lpstr>
      <vt:lpstr>Arial</vt:lpstr>
      <vt:lpstr>Calibri</vt:lpstr>
      <vt:lpstr>Cambria Math</vt:lpstr>
      <vt:lpstr>KIT Master - IIIT</vt:lpstr>
      <vt:lpstr>PowerPoint Presentation</vt:lpstr>
      <vt:lpstr>Contents</vt:lpstr>
      <vt:lpstr>Motivation</vt:lpstr>
      <vt:lpstr>Objective</vt:lpstr>
      <vt:lpstr>Related Work</vt:lpstr>
      <vt:lpstr>Depression Dataset – Introduction</vt:lpstr>
      <vt:lpstr>Depression Dataset – PHQ-8 System</vt:lpstr>
      <vt:lpstr>Depression Dataset – Visualization</vt:lpstr>
      <vt:lpstr>Depression Dataset – Preprocessing</vt:lpstr>
      <vt:lpstr>Depression Dataset – Audio Data </vt:lpstr>
      <vt:lpstr> Depression Dataset – Potential Problems</vt:lpstr>
      <vt:lpstr> Depression Dataset – Potential Problems</vt:lpstr>
      <vt:lpstr>Dataset Generation</vt:lpstr>
      <vt:lpstr>Model – Sub-Attentional ConvBiLSTM</vt:lpstr>
      <vt:lpstr>Model – Attentional ConvBiLSTM</vt:lpstr>
      <vt:lpstr>Model – Attentional Fusion Layer</vt:lpstr>
      <vt:lpstr>Model – Loss Function and Optimizer</vt:lpstr>
      <vt:lpstr>Experiment - Overall Strategy  </vt:lpstr>
      <vt:lpstr>Experiment – Single Modality – Audio Analysis</vt:lpstr>
      <vt:lpstr>Experiment – Single Modality – Visual &amp; Text Analysis</vt:lpstr>
      <vt:lpstr>Experiment – Multimodality</vt:lpstr>
      <vt:lpstr>Experiment – Multimodality – AV Analysis</vt:lpstr>
      <vt:lpstr>Experiment – Multimodality – AVT Analysis</vt:lpstr>
      <vt:lpstr>Ablation Study – Gender Analysis</vt:lpstr>
      <vt:lpstr>Ablation Study – Participant Analysis</vt:lpstr>
      <vt:lpstr>Comparison of SOTA</vt:lpstr>
      <vt:lpstr>Conclusion</vt:lpstr>
      <vt:lpstr>PowerPoint Presentation</vt:lpstr>
      <vt:lpstr>Bibliography</vt:lpstr>
      <vt:lpstr>Bibliography</vt:lpstr>
      <vt:lpstr>Bibliography</vt:lpstr>
      <vt:lpstr>Appendix – Distribution of PHQ-8 Subscores</vt:lpstr>
      <vt:lpstr>Appendix – Whole Data</vt:lpstr>
      <vt:lpstr>Appendix – Preprocessing – Text Data</vt:lpstr>
      <vt:lpstr>Appendix – Preprocessing – Visual Data </vt:lpstr>
      <vt:lpstr>Appendix – Preprocessing – Audio Data </vt:lpstr>
      <vt:lpstr>Appendix – Audio Data </vt:lpstr>
      <vt:lpstr>Appendix – Audio Data </vt:lpstr>
      <vt:lpstr>Appendix – Audio Data </vt:lpstr>
      <vt:lpstr>Appendix – Audio Data </vt:lpstr>
      <vt:lpstr>Appendix – Short-Time Fourier Transformation (STFT) </vt:lpstr>
      <vt:lpstr>Appendix – Short-Time Fourier Transformation (STFT) </vt:lpstr>
      <vt:lpstr>Appendix – Mel Spectrogram</vt:lpstr>
      <vt:lpstr>Appendix – Mel Spectrogram</vt:lpstr>
      <vt:lpstr>Appendix – Sharpness-Aware Minimization (SAM)</vt:lpstr>
      <vt:lpstr>Appendix – Single Modality – Audio Analysis</vt:lpstr>
      <vt:lpstr>Appendix – Single Modality – Visual &amp; Text Analysis</vt:lpstr>
      <vt:lpstr>Appendix – Single Modality – Summary</vt:lpstr>
      <vt:lpstr>Appendix – Multimodality – Audio + Visual</vt:lpstr>
      <vt:lpstr>Appendix – Multimodality – Audio + Visual + Text</vt:lpstr>
      <vt:lpstr>Appendix – Participant Analysis</vt:lpstr>
      <vt:lpstr>Appendix – Participant Analysis</vt:lpstr>
    </vt:vector>
  </TitlesOfParts>
  <Company>FZK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Anonymous</dc:creator>
  <cp:lastModifiedBy>Wei, Ping Cheng</cp:lastModifiedBy>
  <cp:revision>2615</cp:revision>
  <dcterms:created xsi:type="dcterms:W3CDTF">2009-12-11T12:52:59Z</dcterms:created>
  <dcterms:modified xsi:type="dcterms:W3CDTF">2022-05-12T09:59:25Z</dcterms:modified>
</cp:coreProperties>
</file>